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Default Extension="jpeg" ContentType="image/jpeg"/>
  <Override PartName="/ppt/slideLayouts/slideLayout3.xml" ContentType="application/vnd.openxmlformats-officedocument.presentationml.slideLayout+xml"/>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5"/>
  </p:notesMasterIdLst>
  <p:sldIdLst>
    <p:sldId id="256" r:id="rId2"/>
    <p:sldId id="277"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8" r:id="rId17"/>
    <p:sldId id="271" r:id="rId18"/>
    <p:sldId id="270" r:id="rId19"/>
    <p:sldId id="272" r:id="rId20"/>
    <p:sldId id="273" r:id="rId21"/>
    <p:sldId id="274" r:id="rId22"/>
    <p:sldId id="275" r:id="rId23"/>
    <p:sldId id="276" r:id="rId2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2429" autoAdjust="0"/>
  </p:normalViewPr>
  <p:slideViewPr>
    <p:cSldViewPr>
      <p:cViewPr>
        <p:scale>
          <a:sx n="60" d="100"/>
          <a:sy n="60" d="100"/>
        </p:scale>
        <p:origin x="-1746" y="-552"/>
      </p:cViewPr>
      <p:guideLst>
        <p:guide orient="horz" pos="2160"/>
        <p:guide pos="2880"/>
      </p:guideLst>
    </p:cSldViewPr>
  </p:slideViewPr>
  <p:notesTextViewPr>
    <p:cViewPr>
      <p:scale>
        <a:sx n="100" d="100"/>
        <a:sy n="100" d="100"/>
      </p:scale>
      <p:origin x="0" y="0"/>
    </p:cViewPr>
  </p:notesTextViewPr>
  <p:notesViewPr>
    <p:cSldViewPr>
      <p:cViewPr varScale="1">
        <p:scale>
          <a:sx n="67" d="100"/>
          <a:sy n="67" d="100"/>
        </p:scale>
        <p:origin x="-2784" y="-114"/>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6C53AEB-8636-40F9-8C13-22500439F9E0}" type="datetimeFigureOut">
              <a:rPr lang="en-US" smtClean="0"/>
              <a:t>4/28/2012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0FB7E8E-0BAB-4179-A0E4-6F4DC7ECCC96}" type="slidenum">
              <a:rPr lang="en-US" smtClean="0"/>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3" Type="http://schemas.openxmlformats.org/officeDocument/2006/relationships/hyperlink" Target="http://atheism.about.com/od/bibledictionaryonline/p/hellsheol.htm" TargetMode="External"/><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0FB7E8E-0BAB-4179-A0E4-6F4DC7ECCC96}" type="slidenum">
              <a:rPr lang="en-US" smtClean="0"/>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0FB7E8E-0BAB-4179-A0E4-6F4DC7ECCC96}" type="slidenum">
              <a:rPr lang="en-US" smtClean="0"/>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600" dirty="0" smtClean="0"/>
              <a:t>Engineering:</a:t>
            </a:r>
            <a:r>
              <a:rPr lang="en-US" sz="1600" baseline="0" dirty="0" smtClean="0"/>
              <a:t> narrow and true</a:t>
            </a:r>
          </a:p>
          <a:p>
            <a:r>
              <a:rPr lang="en-US" sz="1600" baseline="0" dirty="0" smtClean="0"/>
              <a:t>   Cars run on gas, not water</a:t>
            </a:r>
          </a:p>
          <a:p>
            <a:r>
              <a:rPr lang="en-US" sz="1600" baseline="0" dirty="0" smtClean="0"/>
              <a:t>   Screws have to be the right diameter and length</a:t>
            </a:r>
          </a:p>
          <a:p>
            <a:r>
              <a:rPr lang="en-US" sz="1600" baseline="0" dirty="0" smtClean="0"/>
              <a:t>   Bridges have to be able to carry the weight of traffic</a:t>
            </a:r>
          </a:p>
          <a:p>
            <a:endParaRPr lang="en-US" sz="1600" baseline="0" dirty="0" smtClean="0"/>
          </a:p>
          <a:p>
            <a:r>
              <a:rPr lang="en-US" sz="1600" baseline="0" dirty="0" smtClean="0"/>
              <a:t>Medicine: narrow and true</a:t>
            </a:r>
          </a:p>
          <a:p>
            <a:r>
              <a:rPr lang="en-US" sz="1600" baseline="0" dirty="0" smtClean="0"/>
              <a:t>   You don’t get rid of AIDS by having sex with a virgin</a:t>
            </a:r>
          </a:p>
          <a:p>
            <a:endParaRPr lang="en-US" sz="1600" baseline="0" dirty="0" smtClean="0"/>
          </a:p>
          <a:p>
            <a:r>
              <a:rPr lang="en-US" sz="1600" baseline="0" dirty="0" smtClean="0"/>
              <a:t>Physics: narrow and true</a:t>
            </a:r>
          </a:p>
          <a:p>
            <a:r>
              <a:rPr lang="en-US" sz="1600" baseline="0" dirty="0" smtClean="0"/>
              <a:t>   Gravity pulls down, not up</a:t>
            </a:r>
          </a:p>
          <a:p>
            <a:endParaRPr lang="en-US" sz="1600" baseline="0" dirty="0" smtClean="0"/>
          </a:p>
          <a:p>
            <a:r>
              <a:rPr lang="en-US" sz="1600" baseline="0" dirty="0" smtClean="0"/>
              <a:t>Math: narrow and true</a:t>
            </a:r>
          </a:p>
          <a:p>
            <a:r>
              <a:rPr lang="en-US" sz="1600" baseline="0" dirty="0" smtClean="0"/>
              <a:t>   2+2 is ALWAYS 4</a:t>
            </a:r>
            <a:endParaRPr lang="en-US" sz="1600" dirty="0"/>
          </a:p>
        </p:txBody>
      </p:sp>
      <p:sp>
        <p:nvSpPr>
          <p:cNvPr id="4" name="Slide Number Placeholder 3"/>
          <p:cNvSpPr>
            <a:spLocks noGrp="1"/>
          </p:cNvSpPr>
          <p:nvPr>
            <p:ph type="sldNum" sz="quarter" idx="10"/>
          </p:nvPr>
        </p:nvSpPr>
        <p:spPr/>
        <p:txBody>
          <a:bodyPr/>
          <a:lstStyle/>
          <a:p>
            <a:fld id="{20FB7E8E-0BAB-4179-A0E4-6F4DC7ECCC96}" type="slidenum">
              <a:rPr lang="en-US" smtClean="0"/>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0FB7E8E-0BAB-4179-A0E4-6F4DC7ECCC96}" type="slidenum">
              <a:rPr lang="en-US" smtClean="0"/>
              <a:t>12</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0FB7E8E-0BAB-4179-A0E4-6F4DC7ECCC96}" type="slidenum">
              <a:rPr lang="en-US" smtClean="0"/>
              <a:t>13</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lnSpcReduction="20000"/>
          </a:bodyPr>
          <a:lstStyle/>
          <a:p>
            <a:pPr marL="228600" indent="-228600">
              <a:lnSpc>
                <a:spcPct val="90000"/>
              </a:lnSpc>
              <a:buFont typeface="Monotype Sorts" pitchFamily="2" charset="2"/>
              <a:buNone/>
              <a:defRPr/>
            </a:pPr>
            <a:r>
              <a:rPr lang="en-US" sz="1800" b="1" dirty="0" smtClean="0"/>
              <a:t>6 Articles</a:t>
            </a:r>
            <a:r>
              <a:rPr lang="en-US" sz="1800" b="1" baseline="0" dirty="0" smtClean="0"/>
              <a:t> of Faith</a:t>
            </a:r>
            <a:endParaRPr lang="en-US" sz="1800" b="1" dirty="0" smtClean="0"/>
          </a:p>
          <a:p>
            <a:pPr marL="228600" indent="-228600">
              <a:lnSpc>
                <a:spcPct val="90000"/>
              </a:lnSpc>
              <a:buFont typeface="Monotype Sorts" pitchFamily="2" charset="2"/>
              <a:buNone/>
              <a:defRPr/>
            </a:pPr>
            <a:r>
              <a:rPr lang="en-US" sz="1800" dirty="0" smtClean="0"/>
              <a:t>1. “There is no God but Allah.”</a:t>
            </a:r>
          </a:p>
          <a:p>
            <a:pPr marL="228600" indent="-228600">
              <a:lnSpc>
                <a:spcPct val="90000"/>
              </a:lnSpc>
              <a:buFont typeface="Monotype Sorts" pitchFamily="2" charset="2"/>
              <a:buNone/>
              <a:defRPr/>
            </a:pPr>
            <a:r>
              <a:rPr lang="en-US" sz="1800" dirty="0" smtClean="0"/>
              <a:t>2.</a:t>
            </a:r>
            <a:r>
              <a:rPr lang="en-US" sz="1800" baseline="0" dirty="0" smtClean="0"/>
              <a:t> </a:t>
            </a:r>
            <a:r>
              <a:rPr lang="en-US" sz="1800" dirty="0" smtClean="0"/>
              <a:t>Hierarchy of angels and jinn (demons)</a:t>
            </a:r>
          </a:p>
          <a:p>
            <a:pPr>
              <a:lnSpc>
                <a:spcPct val="90000"/>
              </a:lnSpc>
              <a:buFont typeface="Monotype Sorts" pitchFamily="2" charset="2"/>
              <a:buNone/>
              <a:defRPr/>
            </a:pPr>
            <a:r>
              <a:rPr lang="en-US" sz="1800" dirty="0" smtClean="0"/>
              <a:t>3. 104 holy books; the</a:t>
            </a:r>
            <a:r>
              <a:rPr lang="en-US" sz="1800" i="1" dirty="0" smtClean="0"/>
              <a:t> </a:t>
            </a:r>
            <a:r>
              <a:rPr lang="en-US" sz="1800" dirty="0" err="1" smtClean="0"/>
              <a:t>Qu’ran</a:t>
            </a:r>
            <a:r>
              <a:rPr lang="en-US" sz="1800" dirty="0" smtClean="0"/>
              <a:t> is the final revelation</a:t>
            </a:r>
          </a:p>
          <a:p>
            <a:pPr>
              <a:buFont typeface="Monotype Sorts" pitchFamily="2" charset="2"/>
              <a:buNone/>
              <a:defRPr/>
            </a:pPr>
            <a:r>
              <a:rPr lang="en-US" sz="1800" dirty="0" smtClean="0"/>
              <a:t>4. Belief in the Prophets—and Muhammad is the “seal” of  the prophets</a:t>
            </a:r>
          </a:p>
          <a:p>
            <a:pPr>
              <a:buFont typeface="Monotype Sorts" pitchFamily="2" charset="2"/>
              <a:buNone/>
              <a:defRPr/>
            </a:pPr>
            <a:r>
              <a:rPr lang="en-US" sz="1800" dirty="0" smtClean="0"/>
              <a:t>5. Belief in predestination (fatalistic </a:t>
            </a:r>
            <a:r>
              <a:rPr lang="en-US" sz="1800" i="1" dirty="0" smtClean="0"/>
              <a:t>Kismet</a:t>
            </a:r>
            <a:r>
              <a:rPr lang="en-US" sz="1800" dirty="0" smtClean="0"/>
              <a:t>)</a:t>
            </a:r>
          </a:p>
          <a:p>
            <a:pPr>
              <a:buFont typeface="Monotype Sorts" pitchFamily="2" charset="2"/>
              <a:buNone/>
              <a:defRPr/>
            </a:pPr>
            <a:r>
              <a:rPr lang="en-US" sz="1800" dirty="0" smtClean="0"/>
              <a:t>6. Belief in day of judgment: paradise and hell</a:t>
            </a:r>
          </a:p>
          <a:p>
            <a:pPr lvl="1">
              <a:defRPr/>
            </a:pPr>
            <a:r>
              <a:rPr lang="en-US" sz="1800" dirty="0" smtClean="0"/>
              <a:t>If good deeds outweigh bad deeds, one earns heaven</a:t>
            </a:r>
          </a:p>
          <a:p>
            <a:pPr lvl="1">
              <a:defRPr/>
            </a:pPr>
            <a:r>
              <a:rPr lang="en-US" sz="1800" dirty="0" smtClean="0"/>
              <a:t>If bad deeds outweigh good, one is sent to hell</a:t>
            </a:r>
          </a:p>
          <a:p>
            <a:pPr>
              <a:lnSpc>
                <a:spcPct val="90000"/>
              </a:lnSpc>
              <a:buFont typeface="Monotype Sorts" pitchFamily="2" charset="2"/>
              <a:buNone/>
              <a:defRPr/>
            </a:pPr>
            <a:endParaRPr lang="en-US" sz="1800" dirty="0" smtClean="0"/>
          </a:p>
          <a:p>
            <a:pPr>
              <a:lnSpc>
                <a:spcPct val="90000"/>
              </a:lnSpc>
              <a:buFont typeface="Monotype Sorts" pitchFamily="2" charset="2"/>
              <a:buNone/>
              <a:defRPr/>
            </a:pPr>
            <a:r>
              <a:rPr lang="en-US" sz="1800" b="1" dirty="0" smtClean="0"/>
              <a:t>5 Pillars</a:t>
            </a:r>
          </a:p>
          <a:p>
            <a:pPr>
              <a:defRPr/>
            </a:pPr>
            <a:r>
              <a:rPr lang="en-US" sz="1800" dirty="0" smtClean="0"/>
              <a:t>Repetition of the creed: “There is no God but Allah, and Muhammad is His prophet.”</a:t>
            </a:r>
          </a:p>
          <a:p>
            <a:pPr>
              <a:defRPr/>
            </a:pPr>
            <a:r>
              <a:rPr lang="en-US" sz="1800" dirty="0" smtClean="0"/>
              <a:t>Prayers</a:t>
            </a:r>
          </a:p>
          <a:p>
            <a:pPr>
              <a:defRPr/>
            </a:pPr>
            <a:r>
              <a:rPr lang="en-US" sz="1800" dirty="0" smtClean="0"/>
              <a:t>Almsgiving</a:t>
            </a:r>
          </a:p>
          <a:p>
            <a:pPr>
              <a:defRPr/>
            </a:pPr>
            <a:r>
              <a:rPr lang="en-US" sz="1800" dirty="0" smtClean="0">
                <a:solidFill>
                  <a:schemeClr val="accent1"/>
                </a:solidFill>
              </a:rPr>
              <a:t>Fast</a:t>
            </a:r>
            <a:r>
              <a:rPr lang="en-US" sz="1800" dirty="0" smtClean="0"/>
              <a:t> of </a:t>
            </a:r>
            <a:r>
              <a:rPr lang="en-US" sz="1800" i="1" dirty="0" smtClean="0"/>
              <a:t>Ramadan</a:t>
            </a:r>
          </a:p>
          <a:p>
            <a:pPr>
              <a:defRPr/>
            </a:pPr>
            <a:r>
              <a:rPr lang="en-US" sz="1800" i="1" dirty="0" smtClean="0"/>
              <a:t>Hajj</a:t>
            </a:r>
            <a:r>
              <a:rPr lang="en-US" sz="1800" dirty="0" smtClean="0"/>
              <a:t> (“pilgrimage”) to Mecca</a:t>
            </a:r>
          </a:p>
          <a:p>
            <a:pPr>
              <a:lnSpc>
                <a:spcPct val="90000"/>
              </a:lnSpc>
              <a:buFont typeface="Monotype Sorts" pitchFamily="2" charset="2"/>
              <a:buNone/>
              <a:defRPr/>
            </a:pPr>
            <a:endParaRPr lang="en-US" sz="1800" dirty="0" smtClean="0"/>
          </a:p>
        </p:txBody>
      </p:sp>
      <p:sp>
        <p:nvSpPr>
          <p:cNvPr id="4" name="Slide Number Placeholder 3"/>
          <p:cNvSpPr>
            <a:spLocks noGrp="1"/>
          </p:cNvSpPr>
          <p:nvPr>
            <p:ph type="sldNum" sz="quarter" idx="10"/>
          </p:nvPr>
        </p:nvSpPr>
        <p:spPr/>
        <p:txBody>
          <a:bodyPr/>
          <a:lstStyle/>
          <a:p>
            <a:fld id="{20FB7E8E-0BAB-4179-A0E4-6F4DC7ECCC96}" type="slidenum">
              <a:rPr lang="en-US" smtClean="0"/>
              <a:t>14</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0FB7E8E-0BAB-4179-A0E4-6F4DC7ECCC96}" type="slidenum">
              <a:rPr lang="en-US" smtClean="0"/>
              <a:t>15</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0FB7E8E-0BAB-4179-A0E4-6F4DC7ECCC96}" type="slidenum">
              <a:rPr lang="en-US" smtClean="0"/>
              <a:t>16</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0FB7E8E-0BAB-4179-A0E4-6F4DC7ECCC96}" type="slidenum">
              <a:rPr lang="en-US" smtClean="0"/>
              <a:t>17</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lnSpcReduction="10000"/>
          </a:bodyPr>
          <a:lstStyle/>
          <a:p>
            <a:r>
              <a:rPr lang="en-US" sz="1600" dirty="0" smtClean="0"/>
              <a:t>LIAR? </a:t>
            </a:r>
          </a:p>
          <a:p>
            <a:r>
              <a:rPr lang="en-US" sz="1600" dirty="0" smtClean="0"/>
              <a:t>Spoke</a:t>
            </a:r>
            <a:r>
              <a:rPr lang="en-US" sz="1600" baseline="0" dirty="0" smtClean="0"/>
              <a:t> about truth and virtue all the time</a:t>
            </a:r>
          </a:p>
          <a:p>
            <a:r>
              <a:rPr lang="en-US" sz="1600" baseline="0" dirty="0" smtClean="0"/>
              <a:t>Life was consistent with His message</a:t>
            </a:r>
          </a:p>
          <a:p>
            <a:endParaRPr lang="en-US" sz="1600" baseline="0" dirty="0" smtClean="0"/>
          </a:p>
          <a:p>
            <a:r>
              <a:rPr lang="en-US" sz="1600" baseline="0" dirty="0" smtClean="0"/>
              <a:t>LUNATIC?</a:t>
            </a:r>
          </a:p>
          <a:p>
            <a:r>
              <a:rPr lang="en-US" sz="1600" baseline="0" dirty="0" smtClean="0"/>
              <a:t>Consistency and connection to the real world</a:t>
            </a:r>
          </a:p>
          <a:p>
            <a:r>
              <a:rPr lang="en-US" sz="1600" baseline="0" dirty="0" smtClean="0"/>
              <a:t>No abnormalities and imbalance of mentally ill</a:t>
            </a:r>
          </a:p>
          <a:p>
            <a:r>
              <a:rPr lang="en-US" sz="1600" baseline="0" dirty="0" smtClean="0"/>
              <a:t>Mentally sound and balanced</a:t>
            </a:r>
          </a:p>
          <a:p>
            <a:endParaRPr lang="en-US" sz="1600" baseline="0" dirty="0" smtClean="0"/>
          </a:p>
          <a:p>
            <a:r>
              <a:rPr lang="en-US" sz="1600" baseline="0" dirty="0" smtClean="0"/>
              <a:t>LORD</a:t>
            </a:r>
          </a:p>
          <a:p>
            <a:r>
              <a:rPr lang="en-US" sz="1600" i="1" dirty="0" smtClean="0"/>
              <a:t>“I am trying here to prevent anyone saying the really foolish thing that people often say about Him: “I’m ready to accept Jesus as a great moral teacher, but I don’t accept His claim to be God.” That is the one thing we must not say. A man who said the sort of things Jesus said would not be a great moral teacher. He would either be a lunatic — on a level with the man who says he is a poached egg — or else he would be the Devil of </a:t>
            </a:r>
            <a:r>
              <a:rPr lang="en-US" sz="1600" i="1" dirty="0" smtClean="0">
                <a:hlinkClick r:id="rId3"/>
              </a:rPr>
              <a:t>Hell</a:t>
            </a:r>
            <a:r>
              <a:rPr lang="en-US" sz="1600" i="1" dirty="0" smtClean="0"/>
              <a:t>. You must make your choice. Either this man was, and is, the Son of God: or else a madman or something worse. You can shut Him up for a fool, you can spit at Him and kill Him as a demon; or you can fall at His feet and call Him Lord and God. But let us not come with any patronizing nonsense about His being a great human teacher. He has not left that open to us. He did not intend to.”</a:t>
            </a:r>
            <a:endParaRPr lang="en-US" sz="1600" baseline="0" dirty="0" smtClean="0"/>
          </a:p>
        </p:txBody>
      </p:sp>
      <p:sp>
        <p:nvSpPr>
          <p:cNvPr id="4" name="Slide Number Placeholder 3"/>
          <p:cNvSpPr>
            <a:spLocks noGrp="1"/>
          </p:cNvSpPr>
          <p:nvPr>
            <p:ph type="sldNum" sz="quarter" idx="10"/>
          </p:nvPr>
        </p:nvSpPr>
        <p:spPr/>
        <p:txBody>
          <a:bodyPr/>
          <a:lstStyle/>
          <a:p>
            <a:fld id="{20FB7E8E-0BAB-4179-A0E4-6F4DC7ECCC96}" type="slidenum">
              <a:rPr lang="en-US" smtClean="0"/>
              <a:t>18</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0FB7E8E-0BAB-4179-A0E4-6F4DC7ECCC96}" type="slidenum">
              <a:rPr lang="en-US" smtClean="0"/>
              <a:t>19</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0FB7E8E-0BAB-4179-A0E4-6F4DC7ECCC96}" type="slidenum">
              <a:rPr lang="en-US" smtClean="0"/>
              <a:t>2</a:t>
            </a:fld>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0FB7E8E-0BAB-4179-A0E4-6F4DC7ECCC96}" type="slidenum">
              <a:rPr lang="en-US" smtClean="0"/>
              <a:t>20</a:t>
            </a:fld>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0FB7E8E-0BAB-4179-A0E4-6F4DC7ECCC96}" type="slidenum">
              <a:rPr lang="en-US" smtClean="0"/>
              <a:t>21</a:t>
            </a:fld>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0FB7E8E-0BAB-4179-A0E4-6F4DC7ECCC96}" type="slidenum">
              <a:rPr lang="en-US" smtClean="0"/>
              <a:t>22</a:t>
            </a:fld>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0FB7E8E-0BAB-4179-A0E4-6F4DC7ECCC96}" type="slidenum">
              <a:rPr lang="en-US" smtClean="0"/>
              <a:t>23</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600" dirty="0" smtClean="0"/>
              <a:t>Christianity is not narrow : Jesus</a:t>
            </a:r>
            <a:r>
              <a:rPr lang="en-US" sz="1600" baseline="0" dirty="0" smtClean="0"/>
              <a:t> is just one of many ways to God</a:t>
            </a:r>
          </a:p>
          <a:p>
            <a:endParaRPr lang="en-US" sz="1600" dirty="0" smtClean="0"/>
          </a:p>
          <a:p>
            <a:r>
              <a:rPr lang="en-US" sz="1600" dirty="0" smtClean="0"/>
              <a:t>Christianity is narrow and wrong: It’s narrow-minded</a:t>
            </a:r>
            <a:r>
              <a:rPr lang="en-US" sz="1600" baseline="0" dirty="0" smtClean="0"/>
              <a:t> and </a:t>
            </a:r>
            <a:r>
              <a:rPr lang="en-US" sz="1600" dirty="0" smtClean="0"/>
              <a:t>arrogant to claim Jesus is</a:t>
            </a:r>
            <a:r>
              <a:rPr lang="en-US" sz="1600" baseline="0" dirty="0" smtClean="0"/>
              <a:t> the only way, HOW can he be the only way?</a:t>
            </a:r>
          </a:p>
          <a:p>
            <a:endParaRPr lang="en-US" sz="1600" dirty="0" smtClean="0"/>
          </a:p>
          <a:p>
            <a:r>
              <a:rPr lang="en-US" sz="1600" dirty="0" smtClean="0"/>
              <a:t>Christianity is narrow and right</a:t>
            </a:r>
          </a:p>
          <a:p>
            <a:endParaRPr lang="en-US" sz="1600" dirty="0"/>
          </a:p>
        </p:txBody>
      </p:sp>
      <p:sp>
        <p:nvSpPr>
          <p:cNvPr id="4" name="Slide Number Placeholder 3"/>
          <p:cNvSpPr>
            <a:spLocks noGrp="1"/>
          </p:cNvSpPr>
          <p:nvPr>
            <p:ph type="sldNum" sz="quarter" idx="10"/>
          </p:nvPr>
        </p:nvSpPr>
        <p:spPr/>
        <p:txBody>
          <a:bodyPr/>
          <a:lstStyle/>
          <a:p>
            <a:fld id="{20FB7E8E-0BAB-4179-A0E4-6F4DC7ECCC96}" type="slidenum">
              <a:rPr lang="en-US" smtClean="0"/>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0FB7E8E-0BAB-4179-A0E4-6F4DC7ECCC96}" type="slidenum">
              <a:rPr lang="en-US" smtClean="0"/>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0FB7E8E-0BAB-4179-A0E4-6F4DC7ECCC96}" type="slidenum">
              <a:rPr lang="en-US" smtClean="0"/>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a:bodyPr>
          <a:lstStyle/>
          <a:p>
            <a:r>
              <a:rPr lang="en-US" sz="900" b="1" kern="1200" dirty="0" smtClean="0">
                <a:solidFill>
                  <a:schemeClr val="tx1"/>
                </a:solidFill>
                <a:latin typeface="+mn-lt"/>
                <a:ea typeface="+mn-ea"/>
                <a:cs typeface="+mn-cs"/>
              </a:rPr>
              <a:t>Eternal</a:t>
            </a:r>
            <a:r>
              <a:rPr lang="en-US" sz="900" b="0" kern="1200" dirty="0" smtClean="0">
                <a:solidFill>
                  <a:schemeClr val="tx1"/>
                </a:solidFill>
                <a:latin typeface="+mn-lt"/>
                <a:ea typeface="+mn-ea"/>
                <a:cs typeface="+mn-cs"/>
              </a:rPr>
              <a:t> ("Now, Father, glorify Me together with Yourself, with the glory which I had with You before the world was. </a:t>
            </a:r>
            <a:r>
              <a:rPr lang="en-US" sz="900" b="0" i="1" kern="1200" dirty="0" smtClean="0">
                <a:solidFill>
                  <a:schemeClr val="tx1"/>
                </a:solidFill>
                <a:latin typeface="+mn-lt"/>
                <a:ea typeface="+mn-ea"/>
                <a:cs typeface="+mn-cs"/>
              </a:rPr>
              <a:t>John 17:5)</a:t>
            </a:r>
            <a:endParaRPr lang="en-US" sz="900" b="0" kern="1200" dirty="0" smtClean="0">
              <a:solidFill>
                <a:schemeClr val="tx1"/>
              </a:solidFill>
              <a:latin typeface="+mn-lt"/>
              <a:ea typeface="+mn-ea"/>
              <a:cs typeface="+mn-cs"/>
            </a:endParaRPr>
          </a:p>
          <a:p>
            <a:endParaRPr lang="en-US" sz="900" b="1" kern="1200" dirty="0" smtClean="0">
              <a:solidFill>
                <a:schemeClr val="tx1"/>
              </a:solidFill>
              <a:latin typeface="+mn-lt"/>
              <a:ea typeface="+mn-ea"/>
              <a:cs typeface="+mn-cs"/>
            </a:endParaRPr>
          </a:p>
          <a:p>
            <a:r>
              <a:rPr lang="en-US" sz="900" b="1" kern="1200" dirty="0" smtClean="0">
                <a:solidFill>
                  <a:schemeClr val="tx1"/>
                </a:solidFill>
                <a:latin typeface="+mn-lt"/>
                <a:ea typeface="+mn-ea"/>
                <a:cs typeface="+mn-cs"/>
              </a:rPr>
              <a:t>Omnipresent</a:t>
            </a:r>
            <a:r>
              <a:rPr lang="en-US" sz="900" b="0" kern="1200" dirty="0" smtClean="0">
                <a:solidFill>
                  <a:schemeClr val="tx1"/>
                </a:solidFill>
                <a:latin typeface="+mn-lt"/>
                <a:ea typeface="+mn-ea"/>
                <a:cs typeface="+mn-cs"/>
              </a:rPr>
              <a:t> (Matt 18:20 "For where two or three have gathered together in My name, I am there in their midst."</a:t>
            </a:r>
            <a:r>
              <a:rPr lang="en-US" sz="900" b="0" i="1" kern="1200" dirty="0" smtClean="0">
                <a:solidFill>
                  <a:schemeClr val="tx1"/>
                </a:solidFill>
                <a:latin typeface="+mn-lt"/>
                <a:ea typeface="+mn-ea"/>
                <a:cs typeface="+mn-cs"/>
              </a:rPr>
              <a:t>Matt. 18:20, </a:t>
            </a:r>
          </a:p>
          <a:p>
            <a:r>
              <a:rPr lang="en-US" sz="900" b="0" i="0" kern="1200" dirty="0" smtClean="0">
                <a:solidFill>
                  <a:schemeClr val="tx1"/>
                </a:solidFill>
                <a:latin typeface="+mn-lt"/>
                <a:ea typeface="+mn-ea"/>
                <a:cs typeface="+mn-cs"/>
              </a:rPr>
              <a:t>“lo, I am with you always, even to the end of the age."</a:t>
            </a:r>
            <a:r>
              <a:rPr lang="en-US" sz="900" b="0" i="1" kern="1200" dirty="0" smtClean="0">
                <a:solidFill>
                  <a:schemeClr val="tx1"/>
                </a:solidFill>
                <a:latin typeface="+mn-lt"/>
                <a:ea typeface="+mn-ea"/>
                <a:cs typeface="+mn-cs"/>
              </a:rPr>
              <a:t>28:20)</a:t>
            </a:r>
            <a:endParaRPr lang="en-US" sz="900" b="0" kern="1200" dirty="0" smtClean="0">
              <a:solidFill>
                <a:schemeClr val="tx1"/>
              </a:solidFill>
              <a:latin typeface="+mn-lt"/>
              <a:ea typeface="+mn-ea"/>
              <a:cs typeface="+mn-cs"/>
            </a:endParaRPr>
          </a:p>
          <a:p>
            <a:endParaRPr lang="en-US" sz="900" b="1" kern="1200" dirty="0" smtClean="0">
              <a:solidFill>
                <a:schemeClr val="tx1"/>
              </a:solidFill>
              <a:latin typeface="+mn-lt"/>
              <a:ea typeface="+mn-ea"/>
              <a:cs typeface="+mn-cs"/>
            </a:endParaRPr>
          </a:p>
          <a:p>
            <a:r>
              <a:rPr lang="en-US" sz="900" b="1" kern="1200" dirty="0" smtClean="0">
                <a:solidFill>
                  <a:schemeClr val="tx1"/>
                </a:solidFill>
                <a:latin typeface="+mn-lt"/>
                <a:ea typeface="+mn-ea"/>
                <a:cs typeface="+mn-cs"/>
              </a:rPr>
              <a:t>Sinless</a:t>
            </a:r>
            <a:r>
              <a:rPr lang="en-US" sz="900" b="0" kern="1200" dirty="0" smtClean="0">
                <a:solidFill>
                  <a:schemeClr val="tx1"/>
                </a:solidFill>
                <a:latin typeface="+mn-lt"/>
                <a:ea typeface="+mn-ea"/>
                <a:cs typeface="+mn-cs"/>
              </a:rPr>
              <a:t> (“</a:t>
            </a:r>
            <a:r>
              <a:rPr lang="en-US" sz="900" b="0" i="0" kern="1200" dirty="0" smtClean="0">
                <a:solidFill>
                  <a:schemeClr val="tx1"/>
                </a:solidFill>
                <a:latin typeface="+mn-lt"/>
                <a:ea typeface="+mn-ea"/>
                <a:cs typeface="+mn-cs"/>
              </a:rPr>
              <a:t>Which one of you convicts Me of sin? If I speak truth, why do you not believe Me?” </a:t>
            </a:r>
            <a:r>
              <a:rPr lang="en-US" sz="900" b="0" i="1" kern="1200" dirty="0" smtClean="0">
                <a:solidFill>
                  <a:schemeClr val="tx1"/>
                </a:solidFill>
                <a:latin typeface="+mn-lt"/>
                <a:ea typeface="+mn-ea"/>
                <a:cs typeface="+mn-cs"/>
              </a:rPr>
              <a:t>John 8:46)</a:t>
            </a:r>
            <a:endParaRPr lang="en-US" sz="900" b="0" kern="1200" dirty="0" smtClean="0">
              <a:solidFill>
                <a:schemeClr val="tx1"/>
              </a:solidFill>
              <a:latin typeface="+mn-lt"/>
              <a:ea typeface="+mn-ea"/>
              <a:cs typeface="+mn-cs"/>
            </a:endParaRPr>
          </a:p>
          <a:p>
            <a:endParaRPr lang="en-US" sz="900" b="1" kern="1200" dirty="0" smtClean="0">
              <a:solidFill>
                <a:schemeClr val="tx1"/>
              </a:solidFill>
              <a:latin typeface="+mn-lt"/>
              <a:ea typeface="+mn-ea"/>
              <a:cs typeface="+mn-cs"/>
            </a:endParaRPr>
          </a:p>
          <a:p>
            <a:r>
              <a:rPr lang="en-US" sz="900" b="1" kern="1200" dirty="0" smtClean="0">
                <a:solidFill>
                  <a:schemeClr val="tx1"/>
                </a:solidFill>
                <a:latin typeface="+mn-lt"/>
                <a:ea typeface="+mn-ea"/>
                <a:cs typeface="+mn-cs"/>
              </a:rPr>
              <a:t>Accepted</a:t>
            </a:r>
            <a:r>
              <a:rPr lang="en-US" sz="900" b="0" kern="1200" dirty="0" smtClean="0">
                <a:solidFill>
                  <a:schemeClr val="tx1"/>
                </a:solidFill>
                <a:latin typeface="+mn-lt"/>
                <a:ea typeface="+mn-ea"/>
                <a:cs typeface="+mn-cs"/>
              </a:rPr>
              <a:t> </a:t>
            </a:r>
            <a:r>
              <a:rPr lang="en-US" sz="900" b="1" kern="1200" dirty="0" smtClean="0">
                <a:solidFill>
                  <a:schemeClr val="tx1"/>
                </a:solidFill>
                <a:latin typeface="+mn-lt"/>
                <a:ea typeface="+mn-ea"/>
                <a:cs typeface="+mn-cs"/>
              </a:rPr>
              <a:t>worship</a:t>
            </a:r>
            <a:r>
              <a:rPr lang="en-US" sz="900" b="0" kern="1200" dirty="0" smtClean="0">
                <a:solidFill>
                  <a:schemeClr val="tx1"/>
                </a:solidFill>
                <a:latin typeface="+mn-lt"/>
                <a:ea typeface="+mn-ea"/>
                <a:cs typeface="+mn-cs"/>
              </a:rPr>
              <a:t> (“And those who were in the boat worshiped Him, saying, "You are certainly God's Son!"</a:t>
            </a:r>
            <a:r>
              <a:rPr lang="en-US" sz="900" b="0" i="1" kern="1200" dirty="0" smtClean="0">
                <a:solidFill>
                  <a:schemeClr val="tx1"/>
                </a:solidFill>
                <a:latin typeface="+mn-lt"/>
                <a:ea typeface="+mn-ea"/>
                <a:cs typeface="+mn-cs"/>
              </a:rPr>
              <a:t>Matt. 14:33, </a:t>
            </a:r>
          </a:p>
          <a:p>
            <a:r>
              <a:rPr lang="en-US" sz="900" kern="1200" dirty="0" smtClean="0">
                <a:solidFill>
                  <a:schemeClr val="tx1"/>
                </a:solidFill>
                <a:latin typeface="+mn-lt"/>
                <a:ea typeface="+mn-ea"/>
                <a:cs typeface="+mn-cs"/>
              </a:rPr>
              <a:t>John 9:35 ¶ Jesus heard that they had put him out, and finding him, He said, "Do you believe in the Son of Man?"</a:t>
            </a:r>
          </a:p>
          <a:p>
            <a:r>
              <a:rPr lang="en-US" sz="900" kern="1200" dirty="0" smtClean="0">
                <a:solidFill>
                  <a:schemeClr val="tx1"/>
                </a:solidFill>
                <a:latin typeface="+mn-lt"/>
                <a:ea typeface="+mn-ea"/>
                <a:cs typeface="+mn-cs"/>
              </a:rPr>
              <a:t>John 9:36 He answered, "Who is He, Lord, that I may believe in Him?"</a:t>
            </a:r>
          </a:p>
          <a:p>
            <a:r>
              <a:rPr lang="en-US" sz="900" kern="1200" dirty="0" smtClean="0">
                <a:solidFill>
                  <a:schemeClr val="tx1"/>
                </a:solidFill>
                <a:latin typeface="+mn-lt"/>
                <a:ea typeface="+mn-ea"/>
                <a:cs typeface="+mn-cs"/>
              </a:rPr>
              <a:t>John 9:37 Jesus said to him, "You have both seen Him, and He is the one who is talking with you."</a:t>
            </a:r>
          </a:p>
          <a:p>
            <a:r>
              <a:rPr lang="en-US" sz="900" kern="1200" dirty="0" smtClean="0">
                <a:solidFill>
                  <a:schemeClr val="tx1"/>
                </a:solidFill>
                <a:latin typeface="+mn-lt"/>
                <a:ea typeface="+mn-ea"/>
                <a:cs typeface="+mn-cs"/>
              </a:rPr>
              <a:t>John 9:38 And he said, "Lord, I believe." And he worshiped </a:t>
            </a:r>
            <a:r>
              <a:rPr lang="en-US" sz="900" kern="1200" dirty="0" err="1" smtClean="0">
                <a:solidFill>
                  <a:schemeClr val="tx1"/>
                </a:solidFill>
                <a:latin typeface="+mn-lt"/>
                <a:ea typeface="+mn-ea"/>
                <a:cs typeface="+mn-cs"/>
              </a:rPr>
              <a:t>Him.</a:t>
            </a:r>
            <a:r>
              <a:rPr lang="en-US" sz="900" b="0" i="1" kern="1200" dirty="0" err="1" smtClean="0">
                <a:solidFill>
                  <a:schemeClr val="tx1"/>
                </a:solidFill>
                <a:latin typeface="+mn-lt"/>
                <a:ea typeface="+mn-ea"/>
                <a:cs typeface="+mn-cs"/>
              </a:rPr>
              <a:t>John</a:t>
            </a:r>
            <a:r>
              <a:rPr lang="en-US" sz="900" b="0" i="1" kern="1200" dirty="0" smtClean="0">
                <a:solidFill>
                  <a:schemeClr val="tx1"/>
                </a:solidFill>
                <a:latin typeface="+mn-lt"/>
                <a:ea typeface="+mn-ea"/>
                <a:cs typeface="+mn-cs"/>
              </a:rPr>
              <a:t> 9:35-39, </a:t>
            </a:r>
          </a:p>
          <a:p>
            <a:r>
              <a:rPr lang="en-US" sz="900" b="0" i="0" kern="1200" dirty="0" smtClean="0">
                <a:solidFill>
                  <a:schemeClr val="tx1"/>
                </a:solidFill>
                <a:latin typeface="+mn-lt"/>
                <a:ea typeface="+mn-ea"/>
                <a:cs typeface="+mn-cs"/>
              </a:rPr>
              <a:t>Then He *said to Thomas, "Reach here with your finger, and see My hands; and reach here your hand and put it into My side; and do not be unbelieving, but believing.” Thomas answered and said to Him, "My Lord and my God!"</a:t>
            </a:r>
            <a:r>
              <a:rPr lang="en-US" sz="900" b="0" i="1" kern="1200" dirty="0" smtClean="0">
                <a:solidFill>
                  <a:schemeClr val="tx1"/>
                </a:solidFill>
                <a:latin typeface="+mn-lt"/>
                <a:ea typeface="+mn-ea"/>
                <a:cs typeface="+mn-cs"/>
              </a:rPr>
              <a:t>20:27-28</a:t>
            </a:r>
            <a:endParaRPr lang="en-US" sz="900" b="0" kern="1200" dirty="0" smtClean="0">
              <a:solidFill>
                <a:schemeClr val="tx1"/>
              </a:solidFill>
              <a:latin typeface="+mn-lt"/>
              <a:ea typeface="+mn-ea"/>
              <a:cs typeface="+mn-cs"/>
            </a:endParaRPr>
          </a:p>
          <a:p>
            <a:endParaRPr lang="en-US" sz="900" b="1" kern="1200" dirty="0" smtClean="0">
              <a:solidFill>
                <a:schemeClr val="tx1"/>
              </a:solidFill>
              <a:latin typeface="+mn-lt"/>
              <a:ea typeface="+mn-ea"/>
              <a:cs typeface="+mn-cs"/>
            </a:endParaRPr>
          </a:p>
          <a:p>
            <a:r>
              <a:rPr lang="en-US" sz="900" b="1" kern="1200" dirty="0" smtClean="0">
                <a:solidFill>
                  <a:schemeClr val="tx1"/>
                </a:solidFill>
                <a:latin typeface="+mn-lt"/>
                <a:ea typeface="+mn-ea"/>
                <a:cs typeface="+mn-cs"/>
              </a:rPr>
              <a:t>Forgive</a:t>
            </a:r>
            <a:r>
              <a:rPr lang="en-US" sz="900" b="0" kern="1200" dirty="0" smtClean="0">
                <a:solidFill>
                  <a:schemeClr val="tx1"/>
                </a:solidFill>
                <a:latin typeface="+mn-lt"/>
                <a:ea typeface="+mn-ea"/>
                <a:cs typeface="+mn-cs"/>
              </a:rPr>
              <a:t> </a:t>
            </a:r>
            <a:r>
              <a:rPr lang="en-US" sz="900" b="1" kern="1200" dirty="0" smtClean="0">
                <a:solidFill>
                  <a:schemeClr val="tx1"/>
                </a:solidFill>
                <a:latin typeface="+mn-lt"/>
                <a:ea typeface="+mn-ea"/>
                <a:cs typeface="+mn-cs"/>
              </a:rPr>
              <a:t>sins</a:t>
            </a:r>
            <a:r>
              <a:rPr lang="en-US" sz="900" b="0" kern="1200" dirty="0" smtClean="0">
                <a:solidFill>
                  <a:schemeClr val="tx1"/>
                </a:solidFill>
                <a:latin typeface="+mn-lt"/>
                <a:ea typeface="+mn-ea"/>
                <a:cs typeface="+mn-cs"/>
              </a:rPr>
              <a:t> (Mark 2:5 And Jesus seeing their faith *said to the paralytic, "Son, your sins are forgiven."</a:t>
            </a:r>
          </a:p>
          <a:p>
            <a:r>
              <a:rPr lang="en-US" sz="900" b="0" kern="1200" dirty="0" smtClean="0">
                <a:solidFill>
                  <a:schemeClr val="tx1"/>
                </a:solidFill>
                <a:latin typeface="+mn-lt"/>
                <a:ea typeface="+mn-ea"/>
                <a:cs typeface="+mn-cs"/>
              </a:rPr>
              <a:t>Mark 2:6 But some of the scribes were sitting there and reasoning in their hearts,</a:t>
            </a:r>
          </a:p>
          <a:p>
            <a:r>
              <a:rPr lang="en-US" sz="900" b="0" kern="1200" dirty="0" smtClean="0">
                <a:solidFill>
                  <a:schemeClr val="tx1"/>
                </a:solidFill>
                <a:latin typeface="+mn-lt"/>
                <a:ea typeface="+mn-ea"/>
                <a:cs typeface="+mn-cs"/>
              </a:rPr>
              <a:t>Mark 2:7 "Why does this man speak that way? He is blaspheming; who can forgive sins but God alone?"</a:t>
            </a:r>
            <a:r>
              <a:rPr lang="en-US" sz="900" b="0" i="1" kern="1200" dirty="0" smtClean="0">
                <a:solidFill>
                  <a:schemeClr val="tx1"/>
                </a:solidFill>
                <a:latin typeface="+mn-lt"/>
                <a:ea typeface="+mn-ea"/>
                <a:cs typeface="+mn-cs"/>
              </a:rPr>
              <a:t>Mark 2:5-11, </a:t>
            </a:r>
          </a:p>
          <a:p>
            <a:r>
              <a:rPr lang="en-US" sz="900" b="0" i="0" kern="1200" dirty="0" smtClean="0">
                <a:solidFill>
                  <a:schemeClr val="tx1"/>
                </a:solidFill>
                <a:latin typeface="+mn-lt"/>
                <a:ea typeface="+mn-ea"/>
                <a:cs typeface="+mn-cs"/>
              </a:rPr>
              <a:t>"For this reason I say to you, her sins, which are many, have been forgiven, for she loved much; but he who is forgiven little, loves little.“</a:t>
            </a:r>
          </a:p>
          <a:p>
            <a:r>
              <a:rPr lang="en-US" sz="900" b="0" i="0" kern="1200" dirty="0" smtClean="0">
                <a:solidFill>
                  <a:schemeClr val="tx1"/>
                </a:solidFill>
                <a:latin typeface="+mn-lt"/>
                <a:ea typeface="+mn-ea"/>
                <a:cs typeface="+mn-cs"/>
              </a:rPr>
              <a:t>Then He said to her, "Your sins have been forgiven.“</a:t>
            </a:r>
          </a:p>
          <a:p>
            <a:r>
              <a:rPr lang="en-US" sz="900" b="0" i="0" kern="1200" dirty="0" smtClean="0">
                <a:solidFill>
                  <a:schemeClr val="tx1"/>
                </a:solidFill>
                <a:latin typeface="+mn-lt"/>
                <a:ea typeface="+mn-ea"/>
                <a:cs typeface="+mn-cs"/>
              </a:rPr>
              <a:t>Those who were reclining {at the table} with Him began to say to themselves, "Who is this {man} who even forgives sins?” </a:t>
            </a:r>
            <a:r>
              <a:rPr lang="en-US" sz="900" b="0" i="1" kern="1200" dirty="0" smtClean="0">
                <a:solidFill>
                  <a:schemeClr val="tx1"/>
                </a:solidFill>
                <a:latin typeface="+mn-lt"/>
                <a:ea typeface="+mn-ea"/>
                <a:cs typeface="+mn-cs"/>
              </a:rPr>
              <a:t>Luke 7:48-50</a:t>
            </a:r>
            <a:endParaRPr lang="en-US" sz="900" b="0" kern="1200" dirty="0" smtClean="0">
              <a:solidFill>
                <a:schemeClr val="tx1"/>
              </a:solidFill>
              <a:latin typeface="+mn-lt"/>
              <a:ea typeface="+mn-ea"/>
              <a:cs typeface="+mn-cs"/>
            </a:endParaRPr>
          </a:p>
          <a:p>
            <a:endParaRPr lang="en-US" sz="900" b="1" kern="1200" dirty="0" smtClean="0">
              <a:solidFill>
                <a:schemeClr val="tx1"/>
              </a:solidFill>
              <a:latin typeface="+mn-lt"/>
              <a:ea typeface="+mn-ea"/>
              <a:cs typeface="+mn-cs"/>
            </a:endParaRPr>
          </a:p>
          <a:p>
            <a:r>
              <a:rPr lang="en-US" sz="900" b="1" kern="1200" dirty="0" smtClean="0">
                <a:solidFill>
                  <a:schemeClr val="tx1"/>
                </a:solidFill>
                <a:latin typeface="+mn-lt"/>
                <a:ea typeface="+mn-ea"/>
                <a:cs typeface="+mn-cs"/>
              </a:rPr>
              <a:t>Judge</a:t>
            </a:r>
            <a:r>
              <a:rPr lang="en-US" sz="900" b="0" kern="1200" dirty="0" smtClean="0">
                <a:solidFill>
                  <a:schemeClr val="tx1"/>
                </a:solidFill>
                <a:latin typeface="+mn-lt"/>
                <a:ea typeface="+mn-ea"/>
                <a:cs typeface="+mn-cs"/>
              </a:rPr>
              <a:t> </a:t>
            </a:r>
            <a:r>
              <a:rPr lang="en-US" sz="900" b="1" kern="1200" dirty="0" smtClean="0">
                <a:solidFill>
                  <a:schemeClr val="tx1"/>
                </a:solidFill>
                <a:latin typeface="+mn-lt"/>
                <a:ea typeface="+mn-ea"/>
                <a:cs typeface="+mn-cs"/>
              </a:rPr>
              <a:t>of</a:t>
            </a:r>
            <a:r>
              <a:rPr lang="en-US" sz="900" b="0" kern="1200" dirty="0" smtClean="0">
                <a:solidFill>
                  <a:schemeClr val="tx1"/>
                </a:solidFill>
                <a:latin typeface="+mn-lt"/>
                <a:ea typeface="+mn-ea"/>
                <a:cs typeface="+mn-cs"/>
              </a:rPr>
              <a:t> </a:t>
            </a:r>
            <a:r>
              <a:rPr lang="en-US" sz="900" b="1" kern="1200" dirty="0" smtClean="0">
                <a:solidFill>
                  <a:schemeClr val="tx1"/>
                </a:solidFill>
                <a:latin typeface="+mn-lt"/>
                <a:ea typeface="+mn-ea"/>
                <a:cs typeface="+mn-cs"/>
              </a:rPr>
              <a:t>all</a:t>
            </a:r>
            <a:r>
              <a:rPr lang="en-US" sz="900" b="0" kern="1200" dirty="0" smtClean="0">
                <a:solidFill>
                  <a:schemeClr val="tx1"/>
                </a:solidFill>
                <a:latin typeface="+mn-lt"/>
                <a:ea typeface="+mn-ea"/>
                <a:cs typeface="+mn-cs"/>
              </a:rPr>
              <a:t> </a:t>
            </a:r>
            <a:r>
              <a:rPr lang="en-US" sz="900" b="1" kern="1200" dirty="0" smtClean="0">
                <a:solidFill>
                  <a:schemeClr val="tx1"/>
                </a:solidFill>
                <a:latin typeface="+mn-lt"/>
                <a:ea typeface="+mn-ea"/>
                <a:cs typeface="+mn-cs"/>
              </a:rPr>
              <a:t>men</a:t>
            </a:r>
            <a:r>
              <a:rPr lang="en-US" sz="900" b="0" kern="1200" dirty="0" smtClean="0">
                <a:solidFill>
                  <a:schemeClr val="tx1"/>
                </a:solidFill>
                <a:latin typeface="+mn-lt"/>
                <a:ea typeface="+mn-ea"/>
                <a:cs typeface="+mn-cs"/>
              </a:rPr>
              <a:t> (</a:t>
            </a:r>
            <a:r>
              <a:rPr lang="en-US" sz="900" b="0" i="1" kern="1200" dirty="0" smtClean="0">
                <a:solidFill>
                  <a:schemeClr val="tx1"/>
                </a:solidFill>
                <a:latin typeface="+mn-lt"/>
                <a:ea typeface="+mn-ea"/>
                <a:cs typeface="+mn-cs"/>
              </a:rPr>
              <a:t>John 5:24-28)</a:t>
            </a:r>
            <a:endParaRPr lang="en-US" sz="900" b="0" kern="1200" dirty="0" smtClean="0">
              <a:solidFill>
                <a:schemeClr val="tx1"/>
              </a:solidFill>
              <a:latin typeface="+mn-lt"/>
              <a:ea typeface="+mn-ea"/>
              <a:cs typeface="+mn-cs"/>
            </a:endParaRPr>
          </a:p>
          <a:p>
            <a:r>
              <a:rPr lang="en-US" sz="900" dirty="0" smtClean="0"/>
              <a:t>John 5:24 ¶ "Truly, truly, I say to you, he who hears My word, and believes Him who sent Me, has eternal life, and does not come into judgment, but has passed out of death into life.</a:t>
            </a:r>
          </a:p>
          <a:p>
            <a:r>
              <a:rPr lang="en-US" sz="900" dirty="0" smtClean="0"/>
              <a:t>John 5:25 "Truly, truly, I say to you, an hour is coming and now is, when the dead will hear the voice of the Son of God, and those who hear will live.</a:t>
            </a:r>
          </a:p>
          <a:p>
            <a:r>
              <a:rPr lang="en-US" sz="900" dirty="0" smtClean="0"/>
              <a:t>John 5:26 "For just as the Father has life in Himself, even so He gave to the Son also to have life in Himself;</a:t>
            </a:r>
          </a:p>
          <a:p>
            <a:r>
              <a:rPr lang="en-US" sz="900" dirty="0" smtClean="0"/>
              <a:t>John 5:27 and He gave Him authority to execute judgment, because He is {the} Son of Man.</a:t>
            </a:r>
          </a:p>
          <a:p>
            <a:r>
              <a:rPr lang="en-US" sz="900" dirty="0" smtClean="0"/>
              <a:t>John 5:28 "Do not marvel at this; for an hour is coming, in which all who are in the tombs will hear His voice,</a:t>
            </a:r>
            <a:endParaRPr lang="en-US" sz="900" dirty="0"/>
          </a:p>
        </p:txBody>
      </p:sp>
      <p:sp>
        <p:nvSpPr>
          <p:cNvPr id="4" name="Slide Number Placeholder 3"/>
          <p:cNvSpPr>
            <a:spLocks noGrp="1"/>
          </p:cNvSpPr>
          <p:nvPr>
            <p:ph type="sldNum" sz="quarter" idx="10"/>
          </p:nvPr>
        </p:nvSpPr>
        <p:spPr/>
        <p:txBody>
          <a:bodyPr/>
          <a:lstStyle/>
          <a:p>
            <a:fld id="{20FB7E8E-0BAB-4179-A0E4-6F4DC7ECCC96}" type="slidenum">
              <a:rPr lang="en-US" smtClean="0"/>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600" dirty="0" smtClean="0"/>
              <a:t>If the Bibl</a:t>
            </a:r>
            <a:r>
              <a:rPr lang="en-US" sz="1600" baseline="0" dirty="0" smtClean="0"/>
              <a:t>e makes it so clear that Christ claimed to be God and the only way TO God, and His disciples affirmed His claims, how do people deny this?</a:t>
            </a:r>
          </a:p>
          <a:p>
            <a:endParaRPr lang="en-US" sz="1600" baseline="0" dirty="0" smtClean="0"/>
          </a:p>
          <a:p>
            <a:pPr marL="228600" indent="-228600">
              <a:buAutoNum type="arabicPeriod"/>
            </a:pPr>
            <a:r>
              <a:rPr lang="en-US" sz="1600" baseline="0" dirty="0" smtClean="0"/>
              <a:t>Ignorant of the Bible: educated them</a:t>
            </a:r>
          </a:p>
          <a:p>
            <a:pPr marL="228600" indent="-228600">
              <a:buAutoNum type="arabicPeriod"/>
            </a:pPr>
            <a:endParaRPr lang="en-US" sz="1600" baseline="0" dirty="0" smtClean="0"/>
          </a:p>
          <a:p>
            <a:pPr marL="228600" indent="-228600">
              <a:buAutoNum type="arabicPeriod"/>
            </a:pPr>
            <a:r>
              <a:rPr lang="en-US" sz="1600" baseline="0" dirty="0" smtClean="0"/>
              <a:t>Assume Bible can’t be trusted: deal with the trustworthiness of the Bible</a:t>
            </a:r>
            <a:endParaRPr lang="en-US" sz="1600" dirty="0"/>
          </a:p>
        </p:txBody>
      </p:sp>
      <p:sp>
        <p:nvSpPr>
          <p:cNvPr id="4" name="Slide Number Placeholder 3"/>
          <p:cNvSpPr>
            <a:spLocks noGrp="1"/>
          </p:cNvSpPr>
          <p:nvPr>
            <p:ph type="sldNum" sz="quarter" idx="10"/>
          </p:nvPr>
        </p:nvSpPr>
        <p:spPr/>
        <p:txBody>
          <a:bodyPr/>
          <a:lstStyle/>
          <a:p>
            <a:fld id="{20FB7E8E-0BAB-4179-A0E4-6F4DC7ECCC96}" type="slidenum">
              <a:rPr lang="en-US" smtClean="0"/>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0FB7E8E-0BAB-4179-A0E4-6F4DC7ECCC96}" type="slidenum">
              <a:rPr lang="en-US" smtClean="0"/>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0FB7E8E-0BAB-4179-A0E4-6F4DC7ECCC96}" type="slidenum">
              <a:rPr lang="en-US" smtClean="0"/>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CE535BE5-2743-4F21-A97C-899FCE6C6550}" type="datetimeFigureOut">
              <a:rPr lang="en-US" smtClean="0"/>
              <a:t>4/28/2012</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C40A1916-C703-4BF5-9FCE-55AEE2785F55}"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transition>
    <p:fade thruBlk="1"/>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E535BE5-2743-4F21-A97C-899FCE6C6550}" type="datetimeFigureOut">
              <a:rPr lang="en-US" smtClean="0"/>
              <a:t>4/28/2012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40A1916-C703-4BF5-9FCE-55AEE2785F55}" type="slidenum">
              <a:rPr lang="en-US" smtClean="0"/>
              <a:t>‹#›</a:t>
            </a:fld>
            <a:endParaRPr lang="en-US"/>
          </a:p>
        </p:txBody>
      </p:sp>
    </p:spTree>
  </p:cSld>
  <p:clrMapOvr>
    <a:masterClrMapping/>
  </p:clrMapOvr>
  <p:transition>
    <p:fade thruBlk="1"/>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E535BE5-2743-4F21-A97C-899FCE6C6550}" type="datetimeFigureOut">
              <a:rPr lang="en-US" smtClean="0"/>
              <a:t>4/28/2012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40A1916-C703-4BF5-9FCE-55AEE2785F55}" type="slidenum">
              <a:rPr lang="en-US" smtClean="0"/>
              <a:t>‹#›</a:t>
            </a:fld>
            <a:endParaRPr lang="en-US"/>
          </a:p>
        </p:txBody>
      </p:sp>
    </p:spTree>
  </p:cSld>
  <p:clrMapOvr>
    <a:masterClrMapping/>
  </p:clrMapOvr>
  <p:transition>
    <p:fade thruBlk="1"/>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E535BE5-2743-4F21-A97C-899FCE6C6550}" type="datetimeFigureOut">
              <a:rPr lang="en-US" smtClean="0"/>
              <a:t>4/28/2012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40A1916-C703-4BF5-9FCE-55AEE2785F55}" type="slidenum">
              <a:rPr lang="en-US" smtClean="0"/>
              <a:t>‹#›</a:t>
            </a:fld>
            <a:endParaRPr lang="en-US"/>
          </a:p>
        </p:txBody>
      </p:sp>
    </p:spTree>
  </p:cSld>
  <p:clrMapOvr>
    <a:masterClrMapping/>
  </p:clrMapOvr>
  <p:transition>
    <p:fade thruBlk="1"/>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CE535BE5-2743-4F21-A97C-899FCE6C6550}" type="datetimeFigureOut">
              <a:rPr lang="en-US" smtClean="0"/>
              <a:t>4/28/2012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40A1916-C703-4BF5-9FCE-55AEE2785F55}"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transition>
    <p:fade thruBlk="1"/>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CE535BE5-2743-4F21-A97C-899FCE6C6550}" type="datetimeFigureOut">
              <a:rPr lang="en-US" smtClean="0"/>
              <a:t>4/28/2012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40A1916-C703-4BF5-9FCE-55AEE2785F55}" type="slidenum">
              <a:rPr lang="en-US" smtClean="0"/>
              <a:t>‹#›</a:t>
            </a:fld>
            <a:endParaRPr lang="en-US"/>
          </a:p>
        </p:txBody>
      </p:sp>
    </p:spTree>
  </p:cSld>
  <p:clrMapOvr>
    <a:masterClrMapping/>
  </p:clrMapOvr>
  <p:transition>
    <p:fade thruBlk="1"/>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CE535BE5-2743-4F21-A97C-899FCE6C6550}" type="datetimeFigureOut">
              <a:rPr lang="en-US" smtClean="0"/>
              <a:t>4/28/2012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40A1916-C703-4BF5-9FCE-55AEE2785F55}" type="slidenum">
              <a:rPr lang="en-US" smtClean="0"/>
              <a:t>‹#›</a:t>
            </a:fld>
            <a:endParaRPr lang="en-US"/>
          </a:p>
        </p:txBody>
      </p:sp>
    </p:spTree>
  </p:cSld>
  <p:clrMapOvr>
    <a:masterClrMapping/>
  </p:clrMapOvr>
  <p:transition>
    <p:fade thruBlk="1"/>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CE535BE5-2743-4F21-A97C-899FCE6C6550}" type="datetimeFigureOut">
              <a:rPr lang="en-US" smtClean="0"/>
              <a:t>4/28/2012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40A1916-C703-4BF5-9FCE-55AEE2785F55}" type="slidenum">
              <a:rPr lang="en-US" smtClean="0"/>
              <a:t>‹#›</a:t>
            </a:fld>
            <a:endParaRPr lang="en-US"/>
          </a:p>
        </p:txBody>
      </p:sp>
    </p:spTree>
  </p:cSld>
  <p:clrMapOvr>
    <a:masterClrMapping/>
  </p:clrMapOvr>
  <p:transition>
    <p:fade thruBlk="1"/>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E535BE5-2743-4F21-A97C-899FCE6C6550}" type="datetimeFigureOut">
              <a:rPr lang="en-US" smtClean="0"/>
              <a:t>4/28/2012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40A1916-C703-4BF5-9FCE-55AEE2785F55}" type="slidenum">
              <a:rPr lang="en-US" smtClean="0"/>
              <a:t>‹#›</a:t>
            </a:fld>
            <a:endParaRPr lang="en-US"/>
          </a:p>
        </p:txBody>
      </p:sp>
    </p:spTree>
  </p:cSld>
  <p:clrMapOvr>
    <a:masterClrMapping/>
  </p:clrMapOvr>
  <p:transition>
    <p:fade thruBlk="1"/>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CE535BE5-2743-4F21-A97C-899FCE6C6550}" type="datetimeFigureOut">
              <a:rPr lang="en-US" smtClean="0"/>
              <a:t>4/28/2012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40A1916-C703-4BF5-9FCE-55AEE2785F55}" type="slidenum">
              <a:rPr lang="en-US" smtClean="0"/>
              <a:t>‹#›</a:t>
            </a:fld>
            <a:endParaRPr lang="en-US"/>
          </a:p>
        </p:txBody>
      </p:sp>
    </p:spTree>
  </p:cSld>
  <p:clrMapOvr>
    <a:masterClrMapping/>
  </p:clrMapOvr>
  <p:transition>
    <p:fade thruBlk="1"/>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CE535BE5-2743-4F21-A97C-899FCE6C6550}" type="datetimeFigureOut">
              <a:rPr lang="en-US" smtClean="0"/>
              <a:t>4/28/2012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C40A1916-C703-4BF5-9FCE-55AEE2785F55}" type="slidenum">
              <a:rPr lang="en-US" smtClean="0"/>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transition>
    <p:fade thruBlk="1"/>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CE535BE5-2743-4F21-A97C-899FCE6C6550}" type="datetimeFigureOut">
              <a:rPr lang="en-US" smtClean="0"/>
              <a:t>4/28/2012</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C40A1916-C703-4BF5-9FCE-55AEE2785F55}" type="slidenum">
              <a:rPr lang="en-US" smtClean="0"/>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p:fade thruBlk="1"/>
  </p:transition>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1.xml"/><Relationship Id="rId1" Type="http://schemas.openxmlformats.org/officeDocument/2006/relationships/video" Target="file:///C:\Users\Sue\Documents\PowerPoint\Probe\oprah.wmv" TargetMode="External"/><Relationship Id="rId4" Type="http://schemas.openxmlformats.org/officeDocument/2006/relationships/image" Target="../media/image2.png"/></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Is Jesus the Only Way?</a:t>
            </a:r>
            <a:endParaRPr lang="en-US" dirty="0"/>
          </a:p>
        </p:txBody>
      </p:sp>
      <p:sp>
        <p:nvSpPr>
          <p:cNvPr id="3" name="Subtitle 2"/>
          <p:cNvSpPr>
            <a:spLocks noGrp="1"/>
          </p:cNvSpPr>
          <p:nvPr>
            <p:ph type="subTitle" idx="1"/>
          </p:nvPr>
        </p:nvSpPr>
        <p:spPr/>
        <p:txBody>
          <a:bodyPr/>
          <a:lstStyle/>
          <a:p>
            <a:r>
              <a:rPr lang="en-US" dirty="0" smtClean="0"/>
              <a:t>Sue Bohlin</a:t>
            </a:r>
          </a:p>
          <a:p>
            <a:r>
              <a:rPr lang="en-US" dirty="0" smtClean="0"/>
              <a:t>Probe Ministries</a:t>
            </a:r>
          </a:p>
          <a:p>
            <a:r>
              <a:rPr lang="en-US" dirty="0" smtClean="0"/>
              <a:t>www.probe.org</a:t>
            </a:r>
            <a:endParaRPr lang="en-US" dirty="0"/>
          </a:p>
        </p:txBody>
      </p:sp>
    </p:spTree>
  </p:cSld>
  <p:clrMapOvr>
    <a:masterClrMapping/>
  </p:clrMapOvr>
  <p:transition>
    <p:fade thruBlk="1"/>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Right for you, not for everyone</a:t>
            </a:r>
            <a:endParaRPr lang="en-US" dirty="0"/>
          </a:p>
        </p:txBody>
      </p:sp>
      <p:sp>
        <p:nvSpPr>
          <p:cNvPr id="3" name="Content Placeholder 2"/>
          <p:cNvSpPr>
            <a:spLocks noGrp="1"/>
          </p:cNvSpPr>
          <p:nvPr>
            <p:ph idx="1"/>
          </p:nvPr>
        </p:nvSpPr>
        <p:spPr/>
        <p:txBody>
          <a:bodyPr>
            <a:normAutofit/>
          </a:bodyPr>
          <a:lstStyle/>
          <a:p>
            <a:r>
              <a:rPr lang="en-US" dirty="0" smtClean="0"/>
              <a:t>Assumption: truth is determined by one’s beliefs or lack of beliefs</a:t>
            </a:r>
          </a:p>
          <a:p>
            <a:r>
              <a:rPr lang="en-US" dirty="0" smtClean="0"/>
              <a:t>Confusing subjective personal preference with objective truth</a:t>
            </a:r>
          </a:p>
          <a:p>
            <a:r>
              <a:rPr lang="en-US" dirty="0" smtClean="0"/>
              <a:t>Your belief doesn’t determine whether something is objectively true</a:t>
            </a:r>
          </a:p>
          <a:p>
            <a:pPr lvl="1"/>
            <a:r>
              <a:rPr lang="en-US" dirty="0" smtClean="0"/>
              <a:t>Earth is flat</a:t>
            </a:r>
          </a:p>
          <a:p>
            <a:pPr lvl="1"/>
            <a:r>
              <a:rPr lang="en-US" dirty="0" smtClean="0"/>
              <a:t>Santa </a:t>
            </a:r>
            <a:r>
              <a:rPr lang="en-US" dirty="0" smtClean="0"/>
              <a:t>Claus and the Easter Bunny</a:t>
            </a:r>
          </a:p>
          <a:p>
            <a:pPr lvl="1"/>
            <a:r>
              <a:rPr lang="en-US" dirty="0" smtClean="0"/>
              <a:t>If you believe in heaven you will go there</a:t>
            </a:r>
          </a:p>
          <a:p>
            <a:pPr lvl="1"/>
            <a:r>
              <a:rPr lang="en-US" dirty="0" smtClean="0"/>
              <a:t>If you don’t believe, you will cease to exist</a:t>
            </a:r>
          </a:p>
          <a:p>
            <a:pPr lvl="1"/>
            <a:endParaRPr lang="en-US" dirty="0"/>
          </a:p>
        </p:txBody>
      </p:sp>
    </p:spTree>
  </p:cSld>
  <p:clrMapOvr>
    <a:masterClrMapping/>
  </p:clrMapOvr>
  <p:transition>
    <p:fade thruBlk="1"/>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Christianity is narrow and exclusive</a:t>
            </a:r>
            <a:endParaRPr lang="en-US" dirty="0"/>
          </a:p>
        </p:txBody>
      </p:sp>
      <p:sp>
        <p:nvSpPr>
          <p:cNvPr id="3" name="Content Placeholder 2"/>
          <p:cNvSpPr>
            <a:spLocks noGrp="1"/>
          </p:cNvSpPr>
          <p:nvPr>
            <p:ph idx="1"/>
          </p:nvPr>
        </p:nvSpPr>
        <p:spPr>
          <a:xfrm>
            <a:off x="457200" y="1935480"/>
            <a:ext cx="8229600" cy="4617720"/>
          </a:xfrm>
        </p:spPr>
        <p:txBody>
          <a:bodyPr>
            <a:normAutofit/>
          </a:bodyPr>
          <a:lstStyle/>
          <a:p>
            <a:r>
              <a:rPr lang="en-US" dirty="0" smtClean="0"/>
              <a:t>Assumption: anything this narrow has to be wrong</a:t>
            </a:r>
          </a:p>
          <a:p>
            <a:endParaRPr lang="en-US" dirty="0" smtClean="0"/>
          </a:p>
          <a:p>
            <a:r>
              <a:rPr lang="en-US" dirty="0" smtClean="0"/>
              <a:t>New tolerance: every belief and value is equally valid (except for intolerant religions like Christianity)</a:t>
            </a:r>
          </a:p>
          <a:p>
            <a:endParaRPr lang="en-US" dirty="0" smtClean="0"/>
          </a:p>
          <a:p>
            <a:r>
              <a:rPr lang="en-US" dirty="0" smtClean="0"/>
              <a:t>Narrow and wrong OR narrow and true</a:t>
            </a:r>
          </a:p>
          <a:p>
            <a:pPr lvl="1"/>
            <a:endParaRPr lang="en-US" dirty="0"/>
          </a:p>
        </p:txBody>
      </p:sp>
    </p:spTree>
  </p:cSld>
  <p:clrMapOvr>
    <a:masterClrMapping/>
  </p:clrMapOvr>
  <p:transition>
    <p:fade thruBlk="1"/>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667512"/>
          </a:xfrm>
        </p:spPr>
        <p:txBody>
          <a:bodyPr>
            <a:normAutofit fontScale="90000"/>
          </a:bodyPr>
          <a:lstStyle/>
          <a:p>
            <a:r>
              <a:rPr lang="en-US" dirty="0" smtClean="0"/>
              <a:t>All religions are basically the same</a:t>
            </a:r>
            <a:endParaRPr lang="en-US" dirty="0"/>
          </a:p>
        </p:txBody>
      </p:sp>
      <p:sp>
        <p:nvSpPr>
          <p:cNvPr id="3" name="Content Placeholder 2"/>
          <p:cNvSpPr>
            <a:spLocks noGrp="1"/>
          </p:cNvSpPr>
          <p:nvPr>
            <p:ph idx="1"/>
          </p:nvPr>
        </p:nvSpPr>
        <p:spPr>
          <a:xfrm>
            <a:off x="457200" y="1447800"/>
            <a:ext cx="8229600" cy="4876800"/>
          </a:xfrm>
        </p:spPr>
        <p:txBody>
          <a:bodyPr>
            <a:normAutofit lnSpcReduction="10000"/>
          </a:bodyPr>
          <a:lstStyle/>
          <a:p>
            <a:pPr>
              <a:buNone/>
            </a:pPr>
            <a:r>
              <a:rPr lang="en-US" b="1" dirty="0" smtClean="0"/>
              <a:t>Who is God?</a:t>
            </a:r>
          </a:p>
          <a:p>
            <a:r>
              <a:rPr lang="en-US" b="1" dirty="0" smtClean="0"/>
              <a:t>Christianity</a:t>
            </a:r>
            <a:r>
              <a:rPr lang="en-US" dirty="0" smtClean="0"/>
              <a:t>: One God, three Persons (trinity)</a:t>
            </a:r>
          </a:p>
          <a:p>
            <a:r>
              <a:rPr lang="en-US" b="1" dirty="0" smtClean="0"/>
              <a:t>Judaism</a:t>
            </a:r>
            <a:r>
              <a:rPr lang="en-US" dirty="0" smtClean="0"/>
              <a:t>, </a:t>
            </a:r>
            <a:r>
              <a:rPr lang="en-US" b="1" dirty="0" smtClean="0"/>
              <a:t>Islam</a:t>
            </a:r>
            <a:r>
              <a:rPr lang="en-US" dirty="0" smtClean="0"/>
              <a:t>: One God (</a:t>
            </a:r>
            <a:r>
              <a:rPr lang="en-US" dirty="0" err="1" smtClean="0"/>
              <a:t>unitarian</a:t>
            </a:r>
            <a:r>
              <a:rPr lang="en-US" dirty="0" smtClean="0"/>
              <a:t>)</a:t>
            </a:r>
          </a:p>
          <a:p>
            <a:r>
              <a:rPr lang="en-US" b="1" dirty="0" smtClean="0"/>
              <a:t>Hinduism</a:t>
            </a:r>
            <a:r>
              <a:rPr lang="en-US" dirty="0" smtClean="0"/>
              <a:t>: </a:t>
            </a:r>
          </a:p>
          <a:p>
            <a:pPr lvl="1"/>
            <a:r>
              <a:rPr lang="en-US" dirty="0" smtClean="0"/>
              <a:t>(Philosophical) Monism: all is one</a:t>
            </a:r>
          </a:p>
          <a:p>
            <a:pPr lvl="1"/>
            <a:r>
              <a:rPr lang="en-US" dirty="0" smtClean="0"/>
              <a:t>(Philosophical) </a:t>
            </a:r>
            <a:r>
              <a:rPr lang="en-US" dirty="0" smtClean="0"/>
              <a:t>Pantheism: all is impersonal god</a:t>
            </a:r>
          </a:p>
          <a:p>
            <a:pPr lvl="1"/>
            <a:r>
              <a:rPr lang="en-US" dirty="0" smtClean="0"/>
              <a:t>(</a:t>
            </a:r>
            <a:r>
              <a:rPr lang="en-US" dirty="0" smtClean="0"/>
              <a:t>Popular) Polytheism: many gods</a:t>
            </a:r>
          </a:p>
          <a:p>
            <a:r>
              <a:rPr lang="en-US" b="1" dirty="0" smtClean="0"/>
              <a:t>Buddhism</a:t>
            </a:r>
          </a:p>
          <a:p>
            <a:pPr lvl="1"/>
            <a:r>
              <a:rPr lang="en-US" dirty="0" smtClean="0"/>
              <a:t>Polytheism</a:t>
            </a:r>
          </a:p>
          <a:p>
            <a:pPr lvl="1"/>
            <a:r>
              <a:rPr lang="en-US" dirty="0" smtClean="0"/>
              <a:t>Pantheism</a:t>
            </a:r>
          </a:p>
          <a:p>
            <a:pPr lvl="1"/>
            <a:r>
              <a:rPr lang="en-US" dirty="0" smtClean="0"/>
              <a:t>Atheism</a:t>
            </a:r>
            <a:endParaRPr lang="en-US" dirty="0"/>
          </a:p>
        </p:txBody>
      </p:sp>
    </p:spTree>
  </p:cSld>
  <p:clrMapOvr>
    <a:masterClrMapping/>
  </p:clrMapOvr>
  <p:transition>
    <p:fade thruBlk="1"/>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667512"/>
          </a:xfrm>
        </p:spPr>
        <p:txBody>
          <a:bodyPr>
            <a:normAutofit fontScale="90000"/>
          </a:bodyPr>
          <a:lstStyle/>
          <a:p>
            <a:r>
              <a:rPr lang="en-US" dirty="0" smtClean="0"/>
              <a:t>All religions are basically the same</a:t>
            </a:r>
            <a:endParaRPr lang="en-US" dirty="0"/>
          </a:p>
        </p:txBody>
      </p:sp>
      <p:sp>
        <p:nvSpPr>
          <p:cNvPr id="3" name="Content Placeholder 2"/>
          <p:cNvSpPr>
            <a:spLocks noGrp="1"/>
          </p:cNvSpPr>
          <p:nvPr>
            <p:ph idx="1"/>
          </p:nvPr>
        </p:nvSpPr>
        <p:spPr>
          <a:xfrm>
            <a:off x="457200" y="1828800"/>
            <a:ext cx="8229600" cy="4495800"/>
          </a:xfrm>
        </p:spPr>
        <p:txBody>
          <a:bodyPr>
            <a:normAutofit/>
          </a:bodyPr>
          <a:lstStyle/>
          <a:p>
            <a:pPr>
              <a:buNone/>
            </a:pPr>
            <a:r>
              <a:rPr lang="en-US" b="1" dirty="0" smtClean="0"/>
              <a:t>What happens after death?</a:t>
            </a:r>
          </a:p>
          <a:p>
            <a:endParaRPr lang="en-US" dirty="0" smtClean="0"/>
          </a:p>
          <a:p>
            <a:r>
              <a:rPr lang="en-US" b="1" dirty="0" smtClean="0"/>
              <a:t>Christianity</a:t>
            </a:r>
            <a:r>
              <a:rPr lang="en-US" dirty="0" smtClean="0"/>
              <a:t>: heaven with Jesus or hell apart from Him</a:t>
            </a:r>
          </a:p>
          <a:p>
            <a:r>
              <a:rPr lang="en-US" b="1" dirty="0" smtClean="0"/>
              <a:t>Judaism</a:t>
            </a:r>
            <a:r>
              <a:rPr lang="en-US" dirty="0" smtClean="0"/>
              <a:t>: heaven or extinction</a:t>
            </a:r>
          </a:p>
          <a:p>
            <a:r>
              <a:rPr lang="en-US" b="1" dirty="0" smtClean="0"/>
              <a:t>Islam</a:t>
            </a:r>
            <a:r>
              <a:rPr lang="en-US" dirty="0" smtClean="0"/>
              <a:t>: eternity of sensual pleasures or hell</a:t>
            </a:r>
          </a:p>
          <a:p>
            <a:r>
              <a:rPr lang="en-US" b="1" dirty="0" smtClean="0"/>
              <a:t>Hinduism</a:t>
            </a:r>
            <a:r>
              <a:rPr lang="en-US" dirty="0" smtClean="0"/>
              <a:t>: nirvana, one with the One</a:t>
            </a:r>
          </a:p>
          <a:p>
            <a:r>
              <a:rPr lang="en-US" b="1" dirty="0" smtClean="0"/>
              <a:t>Buddhism</a:t>
            </a:r>
            <a:r>
              <a:rPr lang="en-US" dirty="0" smtClean="0"/>
              <a:t>: nirvana, total nothingness</a:t>
            </a:r>
          </a:p>
        </p:txBody>
      </p:sp>
    </p:spTree>
  </p:cSld>
  <p:clrMapOvr>
    <a:masterClrMapping/>
  </p:clrMapOvr>
  <p:transition>
    <p:fade thruBlk="1"/>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667512"/>
          </a:xfrm>
        </p:spPr>
        <p:txBody>
          <a:bodyPr>
            <a:normAutofit fontScale="90000"/>
          </a:bodyPr>
          <a:lstStyle/>
          <a:p>
            <a:r>
              <a:rPr lang="en-US" dirty="0" smtClean="0"/>
              <a:t>All religions are basically the same</a:t>
            </a:r>
            <a:endParaRPr lang="en-US" dirty="0"/>
          </a:p>
        </p:txBody>
      </p:sp>
      <p:sp>
        <p:nvSpPr>
          <p:cNvPr id="3" name="Content Placeholder 2"/>
          <p:cNvSpPr>
            <a:spLocks noGrp="1"/>
          </p:cNvSpPr>
          <p:nvPr>
            <p:ph idx="1"/>
          </p:nvPr>
        </p:nvSpPr>
        <p:spPr>
          <a:xfrm>
            <a:off x="381000" y="1676400"/>
            <a:ext cx="8229600" cy="4343400"/>
          </a:xfrm>
        </p:spPr>
        <p:txBody>
          <a:bodyPr>
            <a:normAutofit/>
          </a:bodyPr>
          <a:lstStyle/>
          <a:p>
            <a:pPr>
              <a:buNone/>
            </a:pPr>
            <a:r>
              <a:rPr lang="en-US" b="1" dirty="0" smtClean="0"/>
              <a:t>How are we saved?</a:t>
            </a:r>
          </a:p>
          <a:p>
            <a:endParaRPr lang="en-US" dirty="0" smtClean="0"/>
          </a:p>
          <a:p>
            <a:r>
              <a:rPr lang="en-US" b="1" dirty="0" smtClean="0"/>
              <a:t>Christianity</a:t>
            </a:r>
            <a:r>
              <a:rPr lang="en-US" dirty="0" smtClean="0"/>
              <a:t>: trusting in Christ alone</a:t>
            </a:r>
          </a:p>
          <a:p>
            <a:r>
              <a:rPr lang="en-US" b="1" dirty="0" smtClean="0"/>
              <a:t>Judaism</a:t>
            </a:r>
            <a:r>
              <a:rPr lang="en-US" dirty="0" smtClean="0"/>
              <a:t>: living a moral life</a:t>
            </a:r>
          </a:p>
          <a:p>
            <a:r>
              <a:rPr lang="en-US" b="1" dirty="0" smtClean="0"/>
              <a:t>Islam</a:t>
            </a:r>
            <a:r>
              <a:rPr lang="en-US" dirty="0" smtClean="0"/>
              <a:t>: earned by following the 6 articles of faith and the 5 pillars of Islam</a:t>
            </a:r>
          </a:p>
          <a:p>
            <a:r>
              <a:rPr lang="en-US" b="1" dirty="0" smtClean="0"/>
              <a:t>Hinduism</a:t>
            </a:r>
            <a:r>
              <a:rPr lang="en-US" dirty="0" smtClean="0"/>
              <a:t>: reincarnation</a:t>
            </a:r>
          </a:p>
          <a:p>
            <a:r>
              <a:rPr lang="en-US" b="1" dirty="0" smtClean="0"/>
              <a:t>Buddhism</a:t>
            </a:r>
            <a:r>
              <a:rPr lang="en-US" dirty="0" smtClean="0"/>
              <a:t>: reincarnation</a:t>
            </a:r>
          </a:p>
        </p:txBody>
      </p:sp>
    </p:spTree>
  </p:cSld>
  <p:clrMapOvr>
    <a:masterClrMapping/>
  </p:clrMapOvr>
  <p:transition>
    <p:fade thruBlk="1"/>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ARE religions all the same?</a:t>
            </a:r>
            <a:endParaRPr lang="en-US" dirty="0"/>
          </a:p>
        </p:txBody>
      </p:sp>
      <p:sp>
        <p:nvSpPr>
          <p:cNvPr id="3" name="Content Placeholder 2"/>
          <p:cNvSpPr>
            <a:spLocks noGrp="1"/>
          </p:cNvSpPr>
          <p:nvPr>
            <p:ph idx="1"/>
          </p:nvPr>
        </p:nvSpPr>
        <p:spPr/>
        <p:txBody>
          <a:bodyPr>
            <a:normAutofit lnSpcReduction="10000"/>
          </a:bodyPr>
          <a:lstStyle/>
          <a:p>
            <a:r>
              <a:rPr lang="en-US" dirty="0" smtClean="0"/>
              <a:t>They disagree in the most important questions!</a:t>
            </a:r>
          </a:p>
          <a:p>
            <a:r>
              <a:rPr lang="en-US" dirty="0" smtClean="0"/>
              <a:t>The Law of Non-Contradiction</a:t>
            </a:r>
          </a:p>
          <a:p>
            <a:r>
              <a:rPr lang="en-US" dirty="0" smtClean="0"/>
              <a:t>Two opposite statements cannot both be true in the same sense and at the same time</a:t>
            </a:r>
          </a:p>
          <a:p>
            <a:r>
              <a:rPr lang="en-US" dirty="0" smtClean="0"/>
              <a:t>A ≠ Non-A</a:t>
            </a:r>
          </a:p>
          <a:p>
            <a:pPr>
              <a:buNone/>
            </a:pPr>
            <a:endParaRPr lang="en-US" dirty="0" smtClean="0"/>
          </a:p>
          <a:p>
            <a:pPr algn="ctr">
              <a:buNone/>
            </a:pPr>
            <a:r>
              <a:rPr lang="en-US" dirty="0" smtClean="0"/>
              <a:t>Since the major religions contradict each other, either </a:t>
            </a:r>
          </a:p>
          <a:p>
            <a:pPr algn="ctr">
              <a:buNone/>
            </a:pPr>
            <a:r>
              <a:rPr lang="en-US" dirty="0" smtClean="0"/>
              <a:t>1) one is right and the rest are wrong, </a:t>
            </a:r>
          </a:p>
          <a:p>
            <a:pPr algn="ctr">
              <a:buNone/>
            </a:pPr>
            <a:r>
              <a:rPr lang="en-US" dirty="0" smtClean="0"/>
              <a:t>or </a:t>
            </a:r>
          </a:p>
          <a:p>
            <a:pPr algn="ctr">
              <a:buNone/>
            </a:pPr>
            <a:r>
              <a:rPr lang="en-US" dirty="0" smtClean="0"/>
              <a:t>2) they are all wrong.</a:t>
            </a:r>
            <a:endParaRPr lang="en-US" dirty="0"/>
          </a:p>
        </p:txBody>
      </p:sp>
    </p:spTree>
  </p:cSld>
  <p:clrMapOvr>
    <a:masterClrMapping/>
  </p:clrMapOvr>
  <p:transition>
    <p:fade thruBlk="1"/>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1371600" y="1935480"/>
            <a:ext cx="6705600" cy="4389120"/>
          </a:xfrm>
        </p:spPr>
        <p:txBody>
          <a:bodyPr/>
          <a:lstStyle/>
          <a:p>
            <a:pPr>
              <a:buNone/>
            </a:pPr>
            <a:r>
              <a:rPr lang="en-US" dirty="0" smtClean="0"/>
              <a:t>  “</a:t>
            </a:r>
            <a:r>
              <a:rPr lang="en-US" dirty="0" smtClean="0"/>
              <a:t>We believe that all religions are basically the same, at least the one we read was. They all believe in love and goodness. They only differ on matters of creation sin heaven hell God and salvation.”                                                    </a:t>
            </a:r>
            <a:r>
              <a:rPr lang="en-US" dirty="0" smtClean="0"/>
              <a:t>				--</a:t>
            </a:r>
            <a:r>
              <a:rPr lang="en-US" dirty="0" smtClean="0"/>
              <a:t>Steve Turner</a:t>
            </a:r>
          </a:p>
          <a:p>
            <a:endParaRPr lang="en-US" dirty="0" smtClean="0"/>
          </a:p>
          <a:p>
            <a:endParaRPr lang="en-US" dirty="0"/>
          </a:p>
        </p:txBody>
      </p:sp>
    </p:spTree>
  </p:cSld>
  <p:clrMapOvr>
    <a:masterClrMapping/>
  </p:clrMapOvr>
  <p:transition>
    <p:fade thruBlk="1"/>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1600200"/>
            <a:ext cx="7315200" cy="3200400"/>
          </a:xfrm>
        </p:spPr>
        <p:txBody>
          <a:bodyPr/>
          <a:lstStyle/>
          <a:p>
            <a:r>
              <a:rPr lang="en-US" dirty="0" smtClean="0"/>
              <a:t>The question is not, “Is Christianity narrow,” but “Is Christianity true?”</a:t>
            </a:r>
            <a:endParaRPr lang="en-US" dirty="0"/>
          </a:p>
        </p:txBody>
      </p:sp>
      <p:sp>
        <p:nvSpPr>
          <p:cNvPr id="3" name="Text Placeholder 2"/>
          <p:cNvSpPr>
            <a:spLocks noGrp="1"/>
          </p:cNvSpPr>
          <p:nvPr>
            <p:ph type="body" idx="1"/>
          </p:nvPr>
        </p:nvSpPr>
        <p:spPr>
          <a:xfrm>
            <a:off x="530352" y="6553200"/>
            <a:ext cx="7772400" cy="304800"/>
          </a:xfrm>
        </p:spPr>
        <p:txBody>
          <a:bodyPr>
            <a:normAutofit fontScale="77500" lnSpcReduction="20000"/>
          </a:bodyPr>
          <a:lstStyle/>
          <a:p>
            <a:endParaRPr lang="en-US" dirty="0"/>
          </a:p>
        </p:txBody>
      </p:sp>
    </p:spTree>
  </p:cSld>
  <p:clrMapOvr>
    <a:masterClrMapping/>
  </p:clrMapOvr>
  <p:transition>
    <p:fade thruBlk="1"/>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Christianity is narrow and true</a:t>
            </a:r>
            <a:endParaRPr lang="en-US" dirty="0"/>
          </a:p>
        </p:txBody>
      </p:sp>
      <p:sp>
        <p:nvSpPr>
          <p:cNvPr id="3" name="Content Placeholder 2"/>
          <p:cNvSpPr>
            <a:spLocks noGrp="1"/>
          </p:cNvSpPr>
          <p:nvPr>
            <p:ph idx="1"/>
          </p:nvPr>
        </p:nvSpPr>
        <p:spPr>
          <a:xfrm>
            <a:off x="1447800" y="1935480"/>
            <a:ext cx="6553200" cy="4389120"/>
          </a:xfrm>
        </p:spPr>
        <p:txBody>
          <a:bodyPr/>
          <a:lstStyle/>
          <a:p>
            <a:r>
              <a:rPr lang="en-US" dirty="0" smtClean="0"/>
              <a:t>Jesus claimed to be God, and the only way to the Father. </a:t>
            </a:r>
          </a:p>
          <a:p>
            <a:endParaRPr lang="en-US" dirty="0" smtClean="0"/>
          </a:p>
          <a:p>
            <a:r>
              <a:rPr lang="en-US" sz="3600" dirty="0" smtClean="0"/>
              <a:t>Liar?</a:t>
            </a:r>
          </a:p>
          <a:p>
            <a:r>
              <a:rPr lang="en-US" sz="3600" dirty="0" smtClean="0"/>
              <a:t>Lunatic?</a:t>
            </a:r>
          </a:p>
          <a:p>
            <a:r>
              <a:rPr lang="en-US" sz="3600" b="1" dirty="0" smtClean="0"/>
              <a:t>LORD!</a:t>
            </a:r>
          </a:p>
        </p:txBody>
      </p:sp>
    </p:spTree>
  </p:cSld>
  <p:clrMapOvr>
    <a:masterClrMapping/>
  </p:clrMapOvr>
  <p:transition>
    <p:fade thruBlk="1"/>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What about those who have never heard?</a:t>
            </a:r>
            <a:endParaRPr lang="en-US" dirty="0"/>
          </a:p>
        </p:txBody>
      </p:sp>
      <p:sp>
        <p:nvSpPr>
          <p:cNvPr id="3" name="Content Placeholder 2"/>
          <p:cNvSpPr>
            <a:spLocks noGrp="1"/>
          </p:cNvSpPr>
          <p:nvPr>
            <p:ph idx="1"/>
          </p:nvPr>
        </p:nvSpPr>
        <p:spPr/>
        <p:txBody>
          <a:bodyPr/>
          <a:lstStyle/>
          <a:p>
            <a:r>
              <a:rPr lang="en-US" dirty="0" smtClean="0"/>
              <a:t>God wants to save people far more than anyone wants to be saved</a:t>
            </a:r>
          </a:p>
          <a:p>
            <a:pPr lvl="1"/>
            <a:r>
              <a:rPr lang="en-US" dirty="0" smtClean="0"/>
              <a:t>“God desires all men to be saved and to come to the knowledge of the truth.” </a:t>
            </a:r>
            <a:r>
              <a:rPr lang="en-US" i="1" dirty="0" smtClean="0"/>
              <a:t>1 Tim. 2:4</a:t>
            </a:r>
          </a:p>
          <a:p>
            <a:pPr lvl="1"/>
            <a:r>
              <a:rPr lang="en-US" dirty="0" smtClean="0"/>
              <a:t>“. </a:t>
            </a:r>
            <a:r>
              <a:rPr lang="en-US" dirty="0" smtClean="0"/>
              <a:t>. . not wishing for any to perish but for all to come to repentance</a:t>
            </a:r>
            <a:r>
              <a:rPr lang="en-US" dirty="0" smtClean="0"/>
              <a:t>.” </a:t>
            </a:r>
            <a:r>
              <a:rPr lang="en-US" i="1" dirty="0" smtClean="0"/>
              <a:t>2 Pet. 3:9</a:t>
            </a:r>
          </a:p>
          <a:p>
            <a:endParaRPr lang="en-US" dirty="0" smtClean="0"/>
          </a:p>
          <a:p>
            <a:r>
              <a:rPr lang="en-US" dirty="0" smtClean="0"/>
              <a:t>He is holy and just</a:t>
            </a:r>
            <a:endParaRPr lang="en-US" dirty="0"/>
          </a:p>
        </p:txBody>
      </p:sp>
    </p:spTree>
  </p:cSld>
  <p:clrMapOvr>
    <a:masterClrMapping/>
  </p:clrMapOvr>
  <p:transition>
    <p:fade thruBlk="1"/>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US"/>
          </a:p>
        </p:txBody>
      </p:sp>
      <p:sp>
        <p:nvSpPr>
          <p:cNvPr id="3" name="Subtitle 2"/>
          <p:cNvSpPr>
            <a:spLocks noGrp="1"/>
          </p:cNvSpPr>
          <p:nvPr>
            <p:ph type="subTitle" idx="1"/>
          </p:nvPr>
        </p:nvSpPr>
        <p:spPr/>
        <p:txBody>
          <a:bodyPr/>
          <a:lstStyle/>
          <a:p>
            <a:endParaRPr lang="en-US"/>
          </a:p>
        </p:txBody>
      </p:sp>
      <p:pic>
        <p:nvPicPr>
          <p:cNvPr id="4" name="oprah.wmv">
            <a:hlinkClick r:id="" action="ppaction://media"/>
          </p:cNvPr>
          <p:cNvPicPr>
            <a:picLocks noRot="1" noChangeAspect="1"/>
          </p:cNvPicPr>
          <p:nvPr>
            <a:videoFile r:link="rId1"/>
          </p:nvPr>
        </p:nvPicPr>
        <p:blipFill>
          <a:blip r:embed="rId4" cstate="print"/>
          <a:stretch>
            <a:fillRect/>
          </a:stretch>
        </p:blipFill>
        <p:spPr>
          <a:xfrm>
            <a:off x="558800" y="381000"/>
            <a:ext cx="8128000" cy="6096000"/>
          </a:xfrm>
          <a:prstGeom prst="rect">
            <a:avLst/>
          </a:prstGeom>
        </p:spPr>
      </p:pic>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168510" fill="hold"/>
                                        <p:tgtEl>
                                          <p:spTgt spid="4"/>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p:cTn id="7" fill="hold" display="0">
                  <p:stCondLst>
                    <p:cond delay="indefinite"/>
                  </p:stCondLst>
                  <p:endCondLst>
                    <p:cond evt="onNext" delay="0">
                      <p:tgtEl>
                        <p:sldTgt/>
                      </p:tgtEl>
                    </p:cond>
                    <p:cond evt="onPrev" delay="0">
                      <p:tgtEl>
                        <p:sldTgt/>
                      </p:tgtEl>
                    </p:cond>
                  </p:endCondLst>
                </p:cTn>
                <p:tgtEl>
                  <p:spTgt spid="4"/>
                </p:tgtEl>
              </p:cMediaNode>
            </p:video>
            <p:seq concurrent="1" nextAc="seek">
              <p:cTn id="8" restart="whenNotActive" fill="hold" evtFilter="cancelBubble" nodeType="interactiveSeq">
                <p:stCondLst>
                  <p:cond evt="onClick" delay="0">
                    <p:tgtEl>
                      <p:spTgt spid="4"/>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4"/>
                                        </p:tgtEl>
                                      </p:cBhvr>
                                    </p:cmd>
                                  </p:childTnLst>
                                </p:cTn>
                              </p:par>
                            </p:childTnLst>
                          </p:cTn>
                        </p:par>
                      </p:childTnLst>
                    </p:cTn>
                  </p:par>
                </p:childTnLst>
              </p:cTn>
              <p:nextCondLst>
                <p:cond evt="onClick" delay="0">
                  <p:tgtEl>
                    <p:spTgt spid="4"/>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What about those who have never heard?</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God’s judgment is based on the amount of light that people have received</a:t>
            </a:r>
          </a:p>
          <a:p>
            <a:r>
              <a:rPr lang="en-US" dirty="0" smtClean="0"/>
              <a:t>No one is in total darkness </a:t>
            </a:r>
          </a:p>
          <a:p>
            <a:endParaRPr lang="en-US" dirty="0" smtClean="0"/>
          </a:p>
          <a:p>
            <a:r>
              <a:rPr lang="en-US" b="1" dirty="0" smtClean="0"/>
              <a:t>Rom. 1 – The witness of creation.</a:t>
            </a:r>
          </a:p>
          <a:p>
            <a:pPr lvl="1"/>
            <a:r>
              <a:rPr lang="en-US" dirty="0" smtClean="0"/>
              <a:t>For </a:t>
            </a:r>
            <a:r>
              <a:rPr lang="en-US" dirty="0" smtClean="0"/>
              <a:t>since the creation of the world His invisible attributes, His eternal power and divine nature, have been clearly seen, being understood through what has been made, so that they are without excuse</a:t>
            </a:r>
            <a:r>
              <a:rPr lang="en-US" dirty="0" smtClean="0"/>
              <a:t>. (</a:t>
            </a:r>
            <a:r>
              <a:rPr lang="en-US" i="1" dirty="0" smtClean="0"/>
              <a:t>Rom. 1:20</a:t>
            </a:r>
            <a:r>
              <a:rPr lang="en-US" dirty="0" smtClean="0"/>
              <a:t>)</a:t>
            </a:r>
            <a:endParaRPr lang="en-US" dirty="0" smtClean="0"/>
          </a:p>
          <a:p>
            <a:r>
              <a:rPr lang="en-US" b="1" dirty="0" smtClean="0"/>
              <a:t>Rom</a:t>
            </a:r>
            <a:r>
              <a:rPr lang="en-US" b="1" dirty="0" smtClean="0"/>
              <a:t>. 2 – The witness of the </a:t>
            </a:r>
            <a:r>
              <a:rPr lang="en-US" b="1" dirty="0" smtClean="0"/>
              <a:t>conscience </a:t>
            </a:r>
          </a:p>
          <a:p>
            <a:pPr lvl="1"/>
            <a:r>
              <a:rPr lang="en-US" dirty="0" smtClean="0"/>
              <a:t>God </a:t>
            </a:r>
            <a:r>
              <a:rPr lang="en-US" dirty="0" smtClean="0"/>
              <a:t>has placed eternity in our </a:t>
            </a:r>
            <a:r>
              <a:rPr lang="en-US" dirty="0" smtClean="0"/>
              <a:t>hearts </a:t>
            </a:r>
            <a:r>
              <a:rPr lang="en-US" dirty="0" smtClean="0"/>
              <a:t>(</a:t>
            </a:r>
            <a:r>
              <a:rPr lang="en-US" i="1" dirty="0" smtClean="0"/>
              <a:t>Eccl. </a:t>
            </a:r>
            <a:r>
              <a:rPr lang="en-US" i="1" dirty="0" smtClean="0"/>
              <a:t>3:11</a:t>
            </a:r>
            <a:r>
              <a:rPr lang="en-US" dirty="0" smtClean="0"/>
              <a:t>) </a:t>
            </a:r>
          </a:p>
          <a:p>
            <a:pPr lvl="1"/>
            <a:r>
              <a:rPr lang="en-US" dirty="0" smtClean="0"/>
              <a:t>“because </a:t>
            </a:r>
            <a:r>
              <a:rPr lang="en-US" dirty="0" smtClean="0"/>
              <a:t>that which is known about God is evident within them; for God made it evident to them</a:t>
            </a:r>
            <a:r>
              <a:rPr lang="en-US" dirty="0" smtClean="0"/>
              <a:t>.” </a:t>
            </a:r>
            <a:r>
              <a:rPr lang="en-US" dirty="0" smtClean="0"/>
              <a:t>(</a:t>
            </a:r>
            <a:r>
              <a:rPr lang="en-US" i="1" dirty="0" smtClean="0"/>
              <a:t>Rom. 1:19</a:t>
            </a:r>
            <a:r>
              <a:rPr lang="en-US" dirty="0" smtClean="0"/>
              <a:t>)</a:t>
            </a:r>
          </a:p>
          <a:p>
            <a:endParaRPr lang="en-US" b="1" dirty="0" smtClean="0"/>
          </a:p>
          <a:p>
            <a:endParaRPr lang="en-US" dirty="0"/>
          </a:p>
        </p:txBody>
      </p:sp>
    </p:spTree>
  </p:cSld>
  <p:clrMapOvr>
    <a:masterClrMapping/>
  </p:clrMapOvr>
  <p:transition>
    <p:fade thruBlk="1"/>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What about those who have never heard?</a:t>
            </a:r>
            <a:endParaRPr lang="en-US" dirty="0"/>
          </a:p>
        </p:txBody>
      </p:sp>
      <p:sp>
        <p:nvSpPr>
          <p:cNvPr id="3" name="Content Placeholder 2"/>
          <p:cNvSpPr>
            <a:spLocks noGrp="1"/>
          </p:cNvSpPr>
          <p:nvPr>
            <p:ph idx="1"/>
          </p:nvPr>
        </p:nvSpPr>
        <p:spPr>
          <a:xfrm>
            <a:off x="457200" y="2514600"/>
            <a:ext cx="8229600" cy="3810000"/>
          </a:xfrm>
        </p:spPr>
        <p:txBody>
          <a:bodyPr>
            <a:normAutofit/>
          </a:bodyPr>
          <a:lstStyle/>
          <a:p>
            <a:r>
              <a:rPr lang="en-US" dirty="0" smtClean="0"/>
              <a:t>All people know two things:</a:t>
            </a:r>
          </a:p>
          <a:p>
            <a:pPr lvl="1"/>
            <a:r>
              <a:rPr lang="en-US" dirty="0" smtClean="0"/>
              <a:t>1. There is a God</a:t>
            </a:r>
          </a:p>
          <a:p>
            <a:pPr lvl="1"/>
            <a:r>
              <a:rPr lang="en-US" dirty="0" smtClean="0"/>
              <a:t>2. There’s something wrong with me—I am a sinner</a:t>
            </a:r>
          </a:p>
          <a:p>
            <a:endParaRPr lang="en-US" dirty="0" smtClean="0"/>
          </a:p>
        </p:txBody>
      </p:sp>
    </p:spTree>
  </p:cSld>
  <p:clrMapOvr>
    <a:masterClrMapping/>
  </p:clrMapOvr>
  <p:transition>
    <p:fade thruBlk="1"/>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What about those who have never heard?</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Throughout the O.T. God revealed himself to nations outside Israel.</a:t>
            </a:r>
          </a:p>
          <a:p>
            <a:pPr lvl="1"/>
            <a:r>
              <a:rPr lang="en-US" dirty="0" smtClean="0"/>
              <a:t>Melchizedek (Gen. 14)</a:t>
            </a:r>
          </a:p>
          <a:p>
            <a:pPr lvl="1"/>
            <a:r>
              <a:rPr lang="en-US" dirty="0" err="1" smtClean="0"/>
              <a:t>Abimelech</a:t>
            </a:r>
            <a:r>
              <a:rPr lang="en-US" dirty="0" smtClean="0"/>
              <a:t> of </a:t>
            </a:r>
            <a:r>
              <a:rPr lang="en-US" dirty="0" err="1" smtClean="0"/>
              <a:t>Gerar</a:t>
            </a:r>
            <a:r>
              <a:rPr lang="en-US" dirty="0" smtClean="0"/>
              <a:t> (Gen. 20:3-7)</a:t>
            </a:r>
          </a:p>
          <a:p>
            <a:pPr lvl="1"/>
            <a:r>
              <a:rPr lang="en-US" dirty="0" smtClean="0"/>
              <a:t>Pharaoh (Gen. 40)</a:t>
            </a:r>
          </a:p>
          <a:p>
            <a:pPr lvl="1"/>
            <a:r>
              <a:rPr lang="en-US" dirty="0" smtClean="0"/>
              <a:t>Balaam (Num. 22)</a:t>
            </a:r>
          </a:p>
          <a:p>
            <a:pPr lvl="1"/>
            <a:r>
              <a:rPr lang="en-US" dirty="0" smtClean="0"/>
              <a:t>Nebuchadnezzar (Dan. 2,4)</a:t>
            </a:r>
          </a:p>
          <a:p>
            <a:pPr lvl="1"/>
            <a:r>
              <a:rPr lang="en-US" dirty="0" err="1" smtClean="0"/>
              <a:t>Ninevites</a:t>
            </a:r>
            <a:r>
              <a:rPr lang="en-US" dirty="0" smtClean="0"/>
              <a:t> (Jon.) </a:t>
            </a:r>
          </a:p>
          <a:p>
            <a:r>
              <a:rPr lang="en-US" dirty="0" smtClean="0"/>
              <a:t>N.T. examples include Cornelius (Acts 10) and the Ethiopian Eunuch (Acts 8) </a:t>
            </a:r>
          </a:p>
          <a:p>
            <a:r>
              <a:rPr lang="en-US" dirty="0" smtClean="0"/>
              <a:t>Even today!</a:t>
            </a:r>
            <a:endParaRPr lang="en-US" dirty="0"/>
          </a:p>
        </p:txBody>
      </p:sp>
    </p:spTree>
  </p:cSld>
  <p:clrMapOvr>
    <a:masterClrMapping/>
  </p:clrMapOvr>
  <p:transition>
    <p:fade thruBlk="1"/>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What about those who have never heard?</a:t>
            </a:r>
            <a:endParaRPr lang="en-US" dirty="0"/>
          </a:p>
        </p:txBody>
      </p:sp>
      <p:sp>
        <p:nvSpPr>
          <p:cNvPr id="3" name="Content Placeholder 2"/>
          <p:cNvSpPr>
            <a:spLocks noGrp="1"/>
          </p:cNvSpPr>
          <p:nvPr>
            <p:ph idx="1"/>
          </p:nvPr>
        </p:nvSpPr>
        <p:spPr>
          <a:xfrm>
            <a:off x="457200" y="2590800"/>
            <a:ext cx="8229600" cy="3733800"/>
          </a:xfrm>
        </p:spPr>
        <p:txBody>
          <a:bodyPr>
            <a:normAutofit/>
          </a:bodyPr>
          <a:lstStyle/>
          <a:p>
            <a:r>
              <a:rPr lang="en-US" dirty="0" smtClean="0"/>
              <a:t>God looks for our response</a:t>
            </a:r>
          </a:p>
          <a:p>
            <a:r>
              <a:rPr lang="en-US" dirty="0" smtClean="0"/>
              <a:t>“You will seek Me and find Me when you search for Me with all your heart.” </a:t>
            </a:r>
            <a:r>
              <a:rPr lang="en-US" i="1" dirty="0" smtClean="0"/>
              <a:t>Jer. 29:13</a:t>
            </a:r>
            <a:endParaRPr lang="en-US" i="1" dirty="0"/>
          </a:p>
        </p:txBody>
      </p:sp>
    </p:spTree>
  </p:cSld>
  <p:clrMapOvr>
    <a:masterClrMapping/>
  </p:clrMapOvr>
  <p:transition>
    <p:fade thruBlk="1"/>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3 Options</a:t>
            </a:r>
            <a:endParaRPr lang="en-US" dirty="0"/>
          </a:p>
        </p:txBody>
      </p:sp>
      <p:sp>
        <p:nvSpPr>
          <p:cNvPr id="3" name="Content Placeholder 2"/>
          <p:cNvSpPr>
            <a:spLocks noGrp="1"/>
          </p:cNvSpPr>
          <p:nvPr>
            <p:ph idx="1"/>
          </p:nvPr>
        </p:nvSpPr>
        <p:spPr/>
        <p:txBody>
          <a:bodyPr/>
          <a:lstStyle/>
          <a:p>
            <a:r>
              <a:rPr lang="en-US" dirty="0" smtClean="0"/>
              <a:t>Christianity is not narrow</a:t>
            </a:r>
          </a:p>
          <a:p>
            <a:r>
              <a:rPr lang="en-US" dirty="0" smtClean="0"/>
              <a:t>Christianity is narrow and wrong</a:t>
            </a:r>
          </a:p>
          <a:p>
            <a:r>
              <a:rPr lang="en-US" dirty="0" smtClean="0"/>
              <a:t>Christianity is narrow and right</a:t>
            </a:r>
            <a:endParaRPr lang="en-US" dirty="0"/>
          </a:p>
        </p:txBody>
      </p:sp>
    </p:spTree>
  </p:cSld>
  <p:clrMapOvr>
    <a:masterClrMapping/>
  </p:clrMapOvr>
  <p:transition>
    <p:fade thruBlk="1"/>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 “Christianity is not narrow”</a:t>
            </a:r>
            <a:endParaRPr lang="en-US" dirty="0"/>
          </a:p>
        </p:txBody>
      </p:sp>
      <p:sp>
        <p:nvSpPr>
          <p:cNvPr id="3" name="Content Placeholder 2"/>
          <p:cNvSpPr>
            <a:spLocks noGrp="1"/>
          </p:cNvSpPr>
          <p:nvPr>
            <p:ph idx="1"/>
          </p:nvPr>
        </p:nvSpPr>
        <p:spPr/>
        <p:txBody>
          <a:bodyPr>
            <a:normAutofit/>
          </a:bodyPr>
          <a:lstStyle/>
          <a:p>
            <a:r>
              <a:rPr lang="en-US" dirty="0" smtClean="0"/>
              <a:t>Broad, accepting religion. Sincere seekers go to heaven.</a:t>
            </a:r>
          </a:p>
          <a:p>
            <a:r>
              <a:rPr lang="en-US" dirty="0" smtClean="0"/>
              <a:t>Only one of many valid religions</a:t>
            </a:r>
          </a:p>
          <a:p>
            <a:r>
              <a:rPr lang="en-US" dirty="0" smtClean="0"/>
              <a:t>Technical distinctions, but same in essence</a:t>
            </a:r>
          </a:p>
          <a:p>
            <a:endParaRPr lang="en-US" dirty="0" smtClean="0"/>
          </a:p>
          <a:p>
            <a:endParaRPr lang="en-US" dirty="0" smtClean="0"/>
          </a:p>
          <a:p>
            <a:endParaRPr lang="en-US" dirty="0" smtClean="0"/>
          </a:p>
        </p:txBody>
      </p:sp>
      <p:pic>
        <p:nvPicPr>
          <p:cNvPr id="1027" name="Picture 3"/>
          <p:cNvPicPr>
            <a:picLocks noChangeAspect="1" noChangeArrowheads="1"/>
          </p:cNvPicPr>
          <p:nvPr/>
        </p:nvPicPr>
        <p:blipFill>
          <a:blip r:embed="rId3" cstate="print"/>
          <a:srcRect/>
          <a:stretch>
            <a:fillRect/>
          </a:stretch>
        </p:blipFill>
        <p:spPr bwMode="auto">
          <a:xfrm>
            <a:off x="2667000" y="4724400"/>
            <a:ext cx="3429000" cy="1119673"/>
          </a:xfrm>
          <a:prstGeom prst="rect">
            <a:avLst/>
          </a:prstGeom>
          <a:noFill/>
          <a:ln w="9525">
            <a:noFill/>
            <a:miter lim="800000"/>
            <a:headEnd/>
            <a:tailEnd/>
          </a:ln>
        </p:spPr>
      </p:pic>
    </p:spTree>
  </p:cSld>
  <p:clrMapOvr>
    <a:masterClrMapping/>
  </p:clrMapOvr>
  <p:transition>
    <p:fade thruBlk="1"/>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5400" dirty="0" smtClean="0"/>
              <a:t>The Blind Men and the Elephant</a:t>
            </a:r>
            <a:endParaRPr lang="en-US" dirty="0"/>
          </a:p>
        </p:txBody>
      </p:sp>
      <p:sp>
        <p:nvSpPr>
          <p:cNvPr id="5" name="Content Placeholder 4"/>
          <p:cNvSpPr>
            <a:spLocks noGrp="1"/>
          </p:cNvSpPr>
          <p:nvPr>
            <p:ph sz="half" idx="2"/>
          </p:nvPr>
        </p:nvSpPr>
        <p:spPr>
          <a:xfrm>
            <a:off x="762000" y="2819400"/>
            <a:ext cx="3124200" cy="3687925"/>
          </a:xfrm>
        </p:spPr>
        <p:txBody>
          <a:bodyPr/>
          <a:lstStyle/>
          <a:p>
            <a:r>
              <a:rPr lang="en-US" sz="2400" dirty="0" smtClean="0"/>
              <a:t>W</a:t>
            </a:r>
            <a:r>
              <a:rPr lang="en-US" sz="2400" dirty="0" smtClean="0"/>
              <a:t>all</a:t>
            </a:r>
            <a:endParaRPr lang="en-US" sz="2400" dirty="0" smtClean="0"/>
          </a:p>
          <a:p>
            <a:r>
              <a:rPr lang="en-US" sz="2400" dirty="0" smtClean="0"/>
              <a:t>Snake</a:t>
            </a:r>
            <a:endParaRPr lang="en-US" sz="2400" dirty="0" smtClean="0"/>
          </a:p>
          <a:p>
            <a:r>
              <a:rPr lang="en-US" sz="2400" dirty="0" smtClean="0"/>
              <a:t>Spear</a:t>
            </a:r>
            <a:endParaRPr lang="en-US" sz="2400" dirty="0" smtClean="0"/>
          </a:p>
          <a:p>
            <a:r>
              <a:rPr lang="en-US" sz="2400" dirty="0" smtClean="0"/>
              <a:t>Tree trunk</a:t>
            </a:r>
            <a:endParaRPr lang="en-US" sz="2400" dirty="0" smtClean="0"/>
          </a:p>
          <a:p>
            <a:r>
              <a:rPr lang="en-US" sz="2400" dirty="0" smtClean="0"/>
              <a:t>Fan</a:t>
            </a:r>
            <a:endParaRPr lang="en-US" sz="2400" dirty="0" smtClean="0"/>
          </a:p>
          <a:p>
            <a:r>
              <a:rPr lang="en-US" sz="2400" dirty="0" smtClean="0"/>
              <a:t>Rope</a:t>
            </a:r>
            <a:endParaRPr lang="en-US" sz="2400" dirty="0" smtClean="0"/>
          </a:p>
          <a:p>
            <a:endParaRPr lang="en-US" dirty="0"/>
          </a:p>
        </p:txBody>
      </p:sp>
      <p:pic>
        <p:nvPicPr>
          <p:cNvPr id="6" name="Picture 4" descr="elephant"/>
          <p:cNvPicPr>
            <a:picLocks noGrp="1" noChangeAspect="1" noChangeArrowheads="1"/>
          </p:cNvPicPr>
          <p:nvPr>
            <p:ph sz="half" idx="1"/>
          </p:nvPr>
        </p:nvPicPr>
        <p:blipFill>
          <a:blip r:embed="rId3" cstate="print"/>
          <a:srcRect/>
          <a:stretch>
            <a:fillRect/>
          </a:stretch>
        </p:blipFill>
        <p:spPr>
          <a:xfrm>
            <a:off x="3581400" y="2438400"/>
            <a:ext cx="5404493" cy="3505200"/>
          </a:xfrm>
          <a:noFill/>
          <a:ln/>
        </p:spPr>
      </p:pic>
    </p:spTree>
  </p:cSld>
  <p:clrMapOvr>
    <a:masterClrMapping/>
  </p:clrMapOvr>
  <p:transition>
    <p:fade thruBlk="1"/>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743712"/>
          </a:xfrm>
        </p:spPr>
        <p:txBody>
          <a:bodyPr>
            <a:normAutofit fontScale="90000"/>
          </a:bodyPr>
          <a:lstStyle/>
          <a:p>
            <a:r>
              <a:rPr lang="en-US" dirty="0" smtClean="0"/>
              <a:t>Jesus’ Claims</a:t>
            </a:r>
            <a:endParaRPr lang="en-US" dirty="0"/>
          </a:p>
        </p:txBody>
      </p:sp>
      <p:sp>
        <p:nvSpPr>
          <p:cNvPr id="3" name="Content Placeholder 2"/>
          <p:cNvSpPr>
            <a:spLocks noGrp="1"/>
          </p:cNvSpPr>
          <p:nvPr>
            <p:ph idx="1"/>
          </p:nvPr>
        </p:nvSpPr>
        <p:spPr>
          <a:xfrm>
            <a:off x="457200" y="1524000"/>
            <a:ext cx="8229600" cy="5181600"/>
          </a:xfrm>
        </p:spPr>
        <p:txBody>
          <a:bodyPr>
            <a:normAutofit fontScale="92500" lnSpcReduction="20000"/>
          </a:bodyPr>
          <a:lstStyle/>
          <a:p>
            <a:r>
              <a:rPr lang="en-US" dirty="0" smtClean="0"/>
              <a:t>To be the only way to God the Father</a:t>
            </a:r>
          </a:p>
          <a:p>
            <a:pPr lvl="1"/>
            <a:r>
              <a:rPr lang="en-US" dirty="0" smtClean="0"/>
              <a:t>“I am the way, the truth and the life. No one comes to the Father but by Me.” </a:t>
            </a:r>
            <a:r>
              <a:rPr lang="en-US" i="1" dirty="0" smtClean="0"/>
              <a:t>John 14:6</a:t>
            </a:r>
          </a:p>
          <a:p>
            <a:endParaRPr lang="en-US" dirty="0" smtClean="0"/>
          </a:p>
          <a:p>
            <a:r>
              <a:rPr lang="en-US" dirty="0" smtClean="0"/>
              <a:t>To be Yahweh, the I AM of the Old Testament</a:t>
            </a:r>
          </a:p>
          <a:p>
            <a:pPr lvl="1"/>
            <a:r>
              <a:rPr lang="en-US" dirty="0" smtClean="0"/>
              <a:t>“Before Abraham was, I AM.” </a:t>
            </a:r>
            <a:r>
              <a:rPr lang="en-US" i="1" dirty="0" smtClean="0"/>
              <a:t>John 8:58</a:t>
            </a:r>
          </a:p>
          <a:p>
            <a:endParaRPr lang="en-US" dirty="0" smtClean="0"/>
          </a:p>
          <a:p>
            <a:r>
              <a:rPr lang="en-US" dirty="0" smtClean="0"/>
              <a:t>Attributes of God</a:t>
            </a:r>
          </a:p>
          <a:p>
            <a:pPr lvl="1"/>
            <a:r>
              <a:rPr lang="en-US" dirty="0" smtClean="0"/>
              <a:t>Eternal </a:t>
            </a:r>
          </a:p>
          <a:p>
            <a:pPr lvl="1"/>
            <a:r>
              <a:rPr lang="en-US" dirty="0" smtClean="0"/>
              <a:t>Omnipresent</a:t>
            </a:r>
          </a:p>
          <a:p>
            <a:pPr lvl="1"/>
            <a:r>
              <a:rPr lang="en-US" dirty="0" smtClean="0"/>
              <a:t>Sinless</a:t>
            </a:r>
          </a:p>
          <a:p>
            <a:pPr lvl="1"/>
            <a:r>
              <a:rPr lang="en-US" dirty="0" smtClean="0"/>
              <a:t>Accepted worship</a:t>
            </a:r>
          </a:p>
          <a:p>
            <a:pPr lvl="1"/>
            <a:r>
              <a:rPr lang="en-US" dirty="0" smtClean="0"/>
              <a:t>Forgive sins</a:t>
            </a:r>
          </a:p>
          <a:p>
            <a:pPr lvl="1"/>
            <a:r>
              <a:rPr lang="en-US" dirty="0" smtClean="0"/>
              <a:t>Judge of all men</a:t>
            </a:r>
          </a:p>
          <a:p>
            <a:endParaRPr lang="en-US" dirty="0" smtClean="0"/>
          </a:p>
        </p:txBody>
      </p:sp>
    </p:spTree>
  </p:cSld>
  <p:clrMapOvr>
    <a:masterClrMapping/>
  </p:clrMapOvr>
  <p:transition>
    <p:fade thruBlk="1"/>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Understood by others</a:t>
            </a:r>
            <a:endParaRPr lang="en-US" dirty="0"/>
          </a:p>
        </p:txBody>
      </p:sp>
      <p:sp>
        <p:nvSpPr>
          <p:cNvPr id="3" name="Content Placeholder 2"/>
          <p:cNvSpPr>
            <a:spLocks noGrp="1"/>
          </p:cNvSpPr>
          <p:nvPr>
            <p:ph idx="1"/>
          </p:nvPr>
        </p:nvSpPr>
        <p:spPr/>
        <p:txBody>
          <a:bodyPr/>
          <a:lstStyle/>
          <a:p>
            <a:r>
              <a:rPr lang="en-US" dirty="0" smtClean="0"/>
              <a:t>His disciples understood His truth claims</a:t>
            </a:r>
          </a:p>
          <a:p>
            <a:pPr lvl="1"/>
            <a:r>
              <a:rPr lang="en-US" dirty="0" smtClean="0"/>
              <a:t>“And </a:t>
            </a:r>
            <a:r>
              <a:rPr lang="en-US" dirty="0" smtClean="0"/>
              <a:t>there is salvation in no one else; for there is no other name under heaven that has been given among men by which we must be saved</a:t>
            </a:r>
            <a:r>
              <a:rPr lang="en-US" dirty="0" smtClean="0"/>
              <a:t>.“ </a:t>
            </a:r>
            <a:r>
              <a:rPr lang="en-US" i="1" dirty="0" smtClean="0"/>
              <a:t>Acts </a:t>
            </a:r>
            <a:r>
              <a:rPr lang="en-US" i="1" dirty="0" smtClean="0"/>
              <a:t>4:12</a:t>
            </a:r>
          </a:p>
          <a:p>
            <a:endParaRPr lang="en-US" dirty="0" smtClean="0"/>
          </a:p>
          <a:p>
            <a:r>
              <a:rPr lang="en-US" dirty="0" smtClean="0"/>
              <a:t>His enemies understood His truth claims </a:t>
            </a:r>
          </a:p>
          <a:p>
            <a:pPr lvl="1"/>
            <a:r>
              <a:rPr lang="en-US" dirty="0" smtClean="0"/>
              <a:t>The </a:t>
            </a:r>
            <a:r>
              <a:rPr lang="en-US" dirty="0" smtClean="0"/>
              <a:t>Jews answered Him, "For a good work we do not stone You, but for blasphemy; and because You, being a man, make Yourself out </a:t>
            </a:r>
            <a:r>
              <a:rPr lang="en-US" dirty="0" smtClean="0"/>
              <a:t>to be God.” </a:t>
            </a:r>
            <a:r>
              <a:rPr lang="en-US" i="1" dirty="0" smtClean="0"/>
              <a:t>John </a:t>
            </a:r>
            <a:r>
              <a:rPr lang="en-US" i="1" dirty="0" smtClean="0"/>
              <a:t>10:33</a:t>
            </a:r>
            <a:endParaRPr lang="en-US" i="1" dirty="0"/>
          </a:p>
        </p:txBody>
      </p:sp>
    </p:spTree>
  </p:cSld>
  <p:clrMapOvr>
    <a:masterClrMapping/>
  </p:clrMapOvr>
  <p:transition>
    <p:fade thruBlk="1"/>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704088"/>
            <a:ext cx="8763000" cy="1143000"/>
          </a:xfrm>
        </p:spPr>
        <p:txBody>
          <a:bodyPr>
            <a:normAutofit fontScale="90000"/>
          </a:bodyPr>
          <a:lstStyle/>
          <a:p>
            <a:r>
              <a:rPr lang="en-US" dirty="0" smtClean="0"/>
              <a:t>2. “Christianity is narrow and wrong”</a:t>
            </a:r>
            <a:endParaRPr lang="en-US" dirty="0"/>
          </a:p>
        </p:txBody>
      </p:sp>
      <p:sp>
        <p:nvSpPr>
          <p:cNvPr id="3" name="Content Placeholder 2"/>
          <p:cNvSpPr>
            <a:spLocks noGrp="1"/>
          </p:cNvSpPr>
          <p:nvPr>
            <p:ph idx="1"/>
          </p:nvPr>
        </p:nvSpPr>
        <p:spPr>
          <a:xfrm>
            <a:off x="457200" y="2362200"/>
            <a:ext cx="8229600" cy="3962400"/>
          </a:xfrm>
        </p:spPr>
        <p:txBody>
          <a:bodyPr/>
          <a:lstStyle/>
          <a:p>
            <a:r>
              <a:rPr lang="en-US" dirty="0" smtClean="0"/>
              <a:t>Millions of sincere worshipers outside of Christianity</a:t>
            </a:r>
          </a:p>
          <a:p>
            <a:endParaRPr lang="en-US" dirty="0" smtClean="0"/>
          </a:p>
          <a:p>
            <a:r>
              <a:rPr lang="en-US" dirty="0" smtClean="0"/>
              <a:t>Jesus may be right for you, but not for everyone</a:t>
            </a:r>
          </a:p>
          <a:p>
            <a:endParaRPr lang="en-US" dirty="0" smtClean="0"/>
          </a:p>
          <a:p>
            <a:r>
              <a:rPr lang="en-US" dirty="0" smtClean="0"/>
              <a:t>Christianity’s exclusiveness makes it intolerant of other viewpoints and thus wrong</a:t>
            </a:r>
          </a:p>
          <a:p>
            <a:endParaRPr lang="en-US" dirty="0" smtClean="0"/>
          </a:p>
          <a:p>
            <a:r>
              <a:rPr lang="en-US" dirty="0" smtClean="0"/>
              <a:t>All religions are basically the same</a:t>
            </a:r>
            <a:endParaRPr lang="en-US" dirty="0"/>
          </a:p>
        </p:txBody>
      </p:sp>
    </p:spTree>
  </p:cSld>
  <p:clrMapOvr>
    <a:masterClrMapping/>
  </p:clrMapOvr>
  <p:transition>
    <p:fade thruBlk="1"/>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Millions of sincere worshipers</a:t>
            </a:r>
            <a:endParaRPr lang="en-US" dirty="0"/>
          </a:p>
        </p:txBody>
      </p:sp>
      <p:sp>
        <p:nvSpPr>
          <p:cNvPr id="3" name="Content Placeholder 2"/>
          <p:cNvSpPr>
            <a:spLocks noGrp="1"/>
          </p:cNvSpPr>
          <p:nvPr>
            <p:ph idx="1"/>
          </p:nvPr>
        </p:nvSpPr>
        <p:spPr>
          <a:xfrm>
            <a:off x="457200" y="2133600"/>
            <a:ext cx="8229600" cy="4191000"/>
          </a:xfrm>
        </p:spPr>
        <p:txBody>
          <a:bodyPr/>
          <a:lstStyle/>
          <a:p>
            <a:r>
              <a:rPr lang="en-US" dirty="0" smtClean="0"/>
              <a:t>Assumption: if they’re sincere, they can’t be wrong</a:t>
            </a:r>
          </a:p>
          <a:p>
            <a:r>
              <a:rPr lang="en-US" dirty="0" smtClean="0"/>
              <a:t>Sincerity ≠ truth</a:t>
            </a:r>
          </a:p>
          <a:p>
            <a:r>
              <a:rPr lang="en-US" dirty="0" smtClean="0"/>
              <a:t>“Sincerely wrong”</a:t>
            </a:r>
          </a:p>
          <a:p>
            <a:pPr lvl="1"/>
            <a:r>
              <a:rPr lang="en-US" dirty="0" smtClean="0"/>
              <a:t>Jim Jones in Guyana</a:t>
            </a:r>
          </a:p>
          <a:p>
            <a:pPr lvl="1"/>
            <a:r>
              <a:rPr lang="en-US" dirty="0" smtClean="0"/>
              <a:t>David Koresh in Waco</a:t>
            </a:r>
          </a:p>
          <a:p>
            <a:pPr lvl="1"/>
            <a:r>
              <a:rPr lang="en-US" dirty="0" smtClean="0"/>
              <a:t>Mohammed in Arabia</a:t>
            </a:r>
            <a:endParaRPr lang="en-US" dirty="0"/>
          </a:p>
        </p:txBody>
      </p:sp>
    </p:spTree>
  </p:cSld>
  <p:clrMapOvr>
    <a:masterClrMapping/>
  </p:clrMapOvr>
  <p:transition>
    <p:fade thruBlk="1"/>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1281</TotalTime>
  <Words>2181</Words>
  <Application>Microsoft Office PowerPoint</Application>
  <PresentationFormat>On-screen Show (4:3)</PresentationFormat>
  <Paragraphs>247</Paragraphs>
  <Slides>23</Slides>
  <Notes>23</Notes>
  <HiddenSlides>0</HiddenSlides>
  <MMClips>1</MMClips>
  <ScaleCrop>false</ScaleCrop>
  <HeadingPairs>
    <vt:vector size="4" baseType="variant">
      <vt:variant>
        <vt:lpstr>Theme</vt:lpstr>
      </vt:variant>
      <vt:variant>
        <vt:i4>1</vt:i4>
      </vt:variant>
      <vt:variant>
        <vt:lpstr>Slide Titles</vt:lpstr>
      </vt:variant>
      <vt:variant>
        <vt:i4>23</vt:i4>
      </vt:variant>
    </vt:vector>
  </HeadingPairs>
  <TitlesOfParts>
    <vt:vector size="24" baseType="lpstr">
      <vt:lpstr>Flow</vt:lpstr>
      <vt:lpstr>Is Jesus the Only Way?</vt:lpstr>
      <vt:lpstr>Slide 2</vt:lpstr>
      <vt:lpstr>3 Options</vt:lpstr>
      <vt:lpstr>1. “Christianity is not narrow”</vt:lpstr>
      <vt:lpstr>The Blind Men and the Elephant</vt:lpstr>
      <vt:lpstr>Jesus’ Claims</vt:lpstr>
      <vt:lpstr>Understood by others</vt:lpstr>
      <vt:lpstr>2. “Christianity is narrow and wrong”</vt:lpstr>
      <vt:lpstr>Millions of sincere worshipers</vt:lpstr>
      <vt:lpstr>Right for you, not for everyone</vt:lpstr>
      <vt:lpstr>Christianity is narrow and exclusive</vt:lpstr>
      <vt:lpstr>All religions are basically the same</vt:lpstr>
      <vt:lpstr>All religions are basically the same</vt:lpstr>
      <vt:lpstr>All religions are basically the same</vt:lpstr>
      <vt:lpstr>ARE religions all the same?</vt:lpstr>
      <vt:lpstr>Slide 16</vt:lpstr>
      <vt:lpstr>The question is not, “Is Christianity narrow,” but “Is Christianity true?”</vt:lpstr>
      <vt:lpstr>Christianity is narrow and true</vt:lpstr>
      <vt:lpstr>What about those who have never heard?</vt:lpstr>
      <vt:lpstr>What about those who have never heard?</vt:lpstr>
      <vt:lpstr>What about those who have never heard?</vt:lpstr>
      <vt:lpstr>What about those who have never heard?</vt:lpstr>
      <vt:lpstr>What about those who have never heard?</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Is Jesus the Only Way?</dc:title>
  <dc:creator>Sue</dc:creator>
  <cp:lastModifiedBy>Sue</cp:lastModifiedBy>
  <cp:revision>13</cp:revision>
  <dcterms:created xsi:type="dcterms:W3CDTF">2012-04-28T21:54:19Z</dcterms:created>
  <dcterms:modified xsi:type="dcterms:W3CDTF">2012-04-29T19:15:58Z</dcterms:modified>
</cp:coreProperties>
</file>