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9"/>
  </p:notesMasterIdLst>
  <p:handoutMasterIdLst>
    <p:handoutMasterId r:id="rId50"/>
  </p:handoutMasterIdLst>
  <p:sldIdLst>
    <p:sldId id="256" r:id="rId2"/>
    <p:sldId id="257" r:id="rId3"/>
    <p:sldId id="258" r:id="rId4"/>
    <p:sldId id="265" r:id="rId5"/>
    <p:sldId id="264" r:id="rId6"/>
    <p:sldId id="263" r:id="rId7"/>
    <p:sldId id="262" r:id="rId8"/>
    <p:sldId id="259" r:id="rId9"/>
    <p:sldId id="260" r:id="rId10"/>
    <p:sldId id="268" r:id="rId11"/>
    <p:sldId id="269" r:id="rId12"/>
    <p:sldId id="267" r:id="rId13"/>
    <p:sldId id="266" r:id="rId14"/>
    <p:sldId id="261" r:id="rId15"/>
    <p:sldId id="270" r:id="rId16"/>
    <p:sldId id="271" r:id="rId17"/>
    <p:sldId id="272" r:id="rId18"/>
    <p:sldId id="274" r:id="rId19"/>
    <p:sldId id="273" r:id="rId20"/>
    <p:sldId id="275" r:id="rId21"/>
    <p:sldId id="276" r:id="rId22"/>
    <p:sldId id="307" r:id="rId23"/>
    <p:sldId id="277" r:id="rId24"/>
    <p:sldId id="299" r:id="rId25"/>
    <p:sldId id="301" r:id="rId26"/>
    <p:sldId id="304" r:id="rId27"/>
    <p:sldId id="279" r:id="rId28"/>
    <p:sldId id="280" r:id="rId29"/>
    <p:sldId id="281" r:id="rId30"/>
    <p:sldId id="282" r:id="rId31"/>
    <p:sldId id="283" r:id="rId32"/>
    <p:sldId id="302" r:id="rId33"/>
    <p:sldId id="303" r:id="rId34"/>
    <p:sldId id="293" r:id="rId35"/>
    <p:sldId id="294" r:id="rId36"/>
    <p:sldId id="284" r:id="rId37"/>
    <p:sldId id="288" r:id="rId38"/>
    <p:sldId id="305" r:id="rId39"/>
    <p:sldId id="286" r:id="rId40"/>
    <p:sldId id="306" r:id="rId41"/>
    <p:sldId id="287" r:id="rId42"/>
    <p:sldId id="289" r:id="rId43"/>
    <p:sldId id="290" r:id="rId44"/>
    <p:sldId id="291" r:id="rId45"/>
    <p:sldId id="292" r:id="rId46"/>
    <p:sldId id="297" r:id="rId47"/>
    <p:sldId id="298" r:id="rId4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531" autoAdjust="0"/>
  </p:normalViewPr>
  <p:slideViewPr>
    <p:cSldViewPr snapToGrid="0">
      <p:cViewPr varScale="1">
        <p:scale>
          <a:sx n="50" d="100"/>
          <a:sy n="50" d="100"/>
        </p:scale>
        <p:origin x="1416" y="42"/>
      </p:cViewPr>
      <p:guideLst/>
    </p:cSldViewPr>
  </p:slideViewPr>
  <p:notesTextViewPr>
    <p:cViewPr>
      <p:scale>
        <a:sx n="1" d="1"/>
        <a:sy n="1" d="1"/>
      </p:scale>
      <p:origin x="0" y="0"/>
    </p:cViewPr>
  </p:notesTextViewPr>
  <p:notesViewPr>
    <p:cSldViewPr snapToGrid="0">
      <p:cViewPr>
        <p:scale>
          <a:sx n="98" d="100"/>
          <a:sy n="98" d="100"/>
        </p:scale>
        <p:origin x="1710" y="-28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4C5230B-F7E8-4755-A2FE-F1387A940356}" type="datetimeFigureOut">
              <a:rPr lang="en-US" smtClean="0"/>
              <a:t>7/4/2017</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4B64E28-7C9D-42CB-ACE1-560703A27763}" type="slidenum">
              <a:rPr lang="en-US" smtClean="0"/>
              <a:t>‹#›</a:t>
            </a:fld>
            <a:endParaRPr lang="en-US"/>
          </a:p>
        </p:txBody>
      </p:sp>
    </p:spTree>
    <p:extLst>
      <p:ext uri="{BB962C8B-B14F-4D97-AF65-F5344CB8AC3E}">
        <p14:creationId xmlns:p14="http://schemas.microsoft.com/office/powerpoint/2010/main" val="3092878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EC40BAD-8697-454B-8148-4544374F8FD8}" type="datetimeFigureOut">
              <a:rPr lang="en-US" smtClean="0"/>
              <a:t>7/4/2017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4498897"/>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9CB36CC-6C26-4680-A7DF-B173392420AB}" type="slidenum">
              <a:rPr lang="en-US" smtClean="0"/>
              <a:t>‹#›</a:t>
            </a:fld>
            <a:endParaRPr lang="en-US"/>
          </a:p>
        </p:txBody>
      </p:sp>
    </p:spTree>
    <p:extLst>
      <p:ext uri="{BB962C8B-B14F-4D97-AF65-F5344CB8AC3E}">
        <p14:creationId xmlns:p14="http://schemas.microsoft.com/office/powerpoint/2010/main" val="571730056"/>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a:t>
            </a:fld>
            <a:endParaRPr lang="en-US"/>
          </a:p>
        </p:txBody>
      </p:sp>
    </p:spTree>
    <p:extLst>
      <p:ext uri="{BB962C8B-B14F-4D97-AF65-F5344CB8AC3E}">
        <p14:creationId xmlns:p14="http://schemas.microsoft.com/office/powerpoint/2010/main" val="287222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Whistle!” cried Tootle. “That horse</a:t>
            </a:r>
            <a:r>
              <a:rPr lang="en-US" baseline="0" dirty="0"/>
              <a:t> will beat me now. He’ll run straight while I’ll take the Great Curve.”</a:t>
            </a:r>
          </a:p>
          <a:p>
            <a:r>
              <a:rPr lang="en-US" baseline="0" dirty="0"/>
              <a:t>   Then the Dreadful Thing happened, After all that Bill had said about Staying on the Rails No Matter What, Tootle jumped off the tracks and raced alongside the black horse!</a:t>
            </a:r>
          </a:p>
          <a:p>
            <a:r>
              <a:rPr lang="en-US" baseline="0" dirty="0"/>
              <a:t>   The race ended in a tie. Both Tootle and the black horse were happy. </a:t>
            </a:r>
          </a:p>
          <a:p>
            <a:r>
              <a:rPr lang="en-US" baseline="0" dirty="0"/>
              <a:t>   When Tootle got back to school, he said nothing about leaving the rails. But he thought about it that night in the roundhouse.</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10</a:t>
            </a:fld>
            <a:endParaRPr lang="en-US"/>
          </a:p>
        </p:txBody>
      </p:sp>
    </p:spTree>
    <p:extLst>
      <p:ext uri="{BB962C8B-B14F-4D97-AF65-F5344CB8AC3E}">
        <p14:creationId xmlns:p14="http://schemas.microsoft.com/office/powerpoint/2010/main" val="174038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“Tomorrow</a:t>
            </a:r>
            <a:r>
              <a:rPr lang="en-US" baseline="0" dirty="0"/>
              <a:t> I will work hard,” decided Tootle. “I will not even think of leaving the rails, no  matter what.”</a:t>
            </a:r>
          </a:p>
          <a:p>
            <a:r>
              <a:rPr lang="en-US" baseline="0" dirty="0"/>
              <a:t>Tootle was practicing Staying on the Rails No Matter What.</a:t>
            </a:r>
          </a:p>
          <a:p>
            <a:r>
              <a:rPr lang="en-US" baseline="0" dirty="0"/>
              <a:t>   As he came to the Great Curve, Tootle looked across the meadow. It was full of buttercups. </a:t>
            </a:r>
          </a:p>
          <a:p>
            <a:r>
              <a:rPr lang="en-US" baseline="0" dirty="0"/>
              <a:t>   “It’s like a big yellow carpet. How I should like to play in them” thought Tootle. </a:t>
            </a:r>
          </a:p>
          <a:p>
            <a:r>
              <a:rPr lang="en-US" baseline="0" dirty="0"/>
              <a:t>He hopped off the tracks and bumped along the meadow to the yellow buttercups.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9CB36CC-6C26-4680-A7DF-B173392420AB}" type="slidenum">
              <a:rPr lang="en-US" smtClean="0"/>
              <a:t>11</a:t>
            </a:fld>
            <a:endParaRPr lang="en-US"/>
          </a:p>
        </p:txBody>
      </p:sp>
    </p:spTree>
    <p:extLst>
      <p:ext uri="{BB962C8B-B14F-4D97-AF65-F5344CB8AC3E}">
        <p14:creationId xmlns:p14="http://schemas.microsoft.com/office/powerpoint/2010/main" val="2232774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evening while the</a:t>
            </a:r>
            <a:r>
              <a:rPr lang="en-US" baseline="0" dirty="0"/>
              <a:t> Chief Oiler was playing checkers with old Bill, he said, “It’s strange. It’s very strange, but I found grass between Tootle’s front wheels today.”</a:t>
            </a:r>
          </a:p>
          <a:p>
            <a:r>
              <a:rPr lang="en-US" baseline="0" dirty="0"/>
              <a:t>Bill’s face was stern. “Tootle knows he must get 100 A+ in Staying on the Rails No Matter What, if he is going to be a Flyer.”</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12</a:t>
            </a:fld>
            <a:endParaRPr lang="en-US"/>
          </a:p>
        </p:txBody>
      </p:sp>
    </p:spTree>
    <p:extLst>
      <p:ext uri="{BB962C8B-B14F-4D97-AF65-F5344CB8AC3E}">
        <p14:creationId xmlns:p14="http://schemas.microsoft.com/office/powerpoint/2010/main" val="4120832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day Tootle played all day in the meadow. He found a rain barrel, and he said softly, “Toot!’ “TOOT!” shouted the barrel. “Why, I sound like a Flyer already!” cried Tootle.</a:t>
            </a:r>
          </a:p>
          <a:p>
            <a:r>
              <a:rPr lang="en-US" baseline="0" dirty="0"/>
              <a:t>   That night the First Assistant Oiler said he had found a daisy in Tootle’s bell. The day after that, the Second Assistant Oiler said that he had found hollyhock flowers floating in Tootle’s eight bowls of soup.</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13</a:t>
            </a:fld>
            <a:endParaRPr lang="en-US"/>
          </a:p>
        </p:txBody>
      </p:sp>
    </p:spTree>
    <p:extLst>
      <p:ext uri="{BB962C8B-B14F-4D97-AF65-F5344CB8AC3E}">
        <p14:creationId xmlns:p14="http://schemas.microsoft.com/office/powerpoint/2010/main" val="421579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Early one morning Bill had a long, long talk with the Mayor Himself.</a:t>
            </a:r>
          </a:p>
          <a:p>
            <a:r>
              <a:rPr lang="en-US" baseline="0" dirty="0"/>
              <a:t>   When the Mayor Himself left the Lower </a:t>
            </a:r>
            <a:r>
              <a:rPr lang="en-US" baseline="0" dirty="0" err="1"/>
              <a:t>Trainswitch</a:t>
            </a:r>
            <a:r>
              <a:rPr lang="en-US" baseline="0" dirty="0"/>
              <a:t> School for Locomotives, he laughed all the way to the village.</a:t>
            </a:r>
          </a:p>
          <a:p>
            <a:r>
              <a:rPr lang="en-US" baseline="0" dirty="0"/>
              <a:t>   “Bill’s plan will surely put Tootle back on the track,” he chuckled.</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14</a:t>
            </a:fld>
            <a:endParaRPr lang="en-US"/>
          </a:p>
        </p:txBody>
      </p:sp>
    </p:spTree>
    <p:extLst>
      <p:ext uri="{BB962C8B-B14F-4D97-AF65-F5344CB8AC3E}">
        <p14:creationId xmlns:p14="http://schemas.microsoft.com/office/powerpoint/2010/main" val="189519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ran from one store to the next</a:t>
            </a:r>
            <a:r>
              <a:rPr lang="en-US" baseline="0" dirty="0"/>
              <a:t>, buying ten yards of this and twenty yards of that and all you  have of the other. The Chief Oiler and the First, Second  Third Assistant Oilers were hammering and sawing instead of oiling and polishing. And Tootle? Well, Tootle was in the meadow watching the butterflies flying and wishing he could dip and soar as they did. </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15</a:t>
            </a:fld>
            <a:endParaRPr lang="en-US"/>
          </a:p>
        </p:txBody>
      </p:sp>
    </p:spTree>
    <p:extLst>
      <p:ext uri="{BB962C8B-B14F-4D97-AF65-F5344CB8AC3E}">
        <p14:creationId xmlns:p14="http://schemas.microsoft.com/office/powerpoint/2010/main" val="417758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Not a store in Lower </a:t>
            </a:r>
            <a:r>
              <a:rPr lang="en-US" dirty="0" err="1"/>
              <a:t>Trainswitch</a:t>
            </a:r>
            <a:r>
              <a:rPr lang="en-US" dirty="0"/>
              <a:t> was open the next day and not a person was</a:t>
            </a:r>
            <a:r>
              <a:rPr lang="en-US" baseline="0" dirty="0"/>
              <a:t> at home. By the time the sun came up, every </a:t>
            </a:r>
            <a:r>
              <a:rPr lang="en-US" dirty="0"/>
              <a:t>villager</a:t>
            </a:r>
            <a:r>
              <a:rPr lang="en-US" baseline="0" dirty="0"/>
              <a:t> was hiding in the meadow along the tracks. And each of them had a red flag. </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16</a:t>
            </a:fld>
            <a:endParaRPr lang="en-US"/>
          </a:p>
        </p:txBody>
      </p:sp>
    </p:spTree>
    <p:extLst>
      <p:ext uri="{BB962C8B-B14F-4D97-AF65-F5344CB8AC3E}">
        <p14:creationId xmlns:p14="http://schemas.microsoft.com/office/powerpoint/2010/main" val="102512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 Tootle came tootling</a:t>
            </a:r>
            <a:r>
              <a:rPr lang="en-US" baseline="0" dirty="0"/>
              <a:t> happily down the tracks. When he came to the meadow, he hopped off the tracks and rolled along the grass. Just as he was thinking what a beautiful day it was, a red flag poked up from the grass and waved hard. Tootle stopped, for every locomotive knows he must Stop for a Red Flag Waving.</a:t>
            </a:r>
          </a:p>
          <a:p>
            <a:r>
              <a:rPr lang="en-US" baseline="0" dirty="0"/>
              <a:t>   “I’ll go another way,” said Tootle.</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17</a:t>
            </a:fld>
            <a:endParaRPr lang="en-US"/>
          </a:p>
        </p:txBody>
      </p:sp>
    </p:spTree>
    <p:extLst>
      <p:ext uri="{BB962C8B-B14F-4D97-AF65-F5344CB8AC3E}">
        <p14:creationId xmlns:p14="http://schemas.microsoft.com/office/powerpoint/2010/main" val="323183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turned to the left, and up came another waving red flag, this time from the middle of the buttercups.</a:t>
            </a:r>
          </a:p>
          <a:p>
            <a:r>
              <a:rPr lang="en-US" dirty="0"/>
              <a:t>   When he went to</a:t>
            </a:r>
            <a:r>
              <a:rPr lang="en-US" baseline="0" dirty="0"/>
              <a:t> the right, there was another red flag waving.</a:t>
            </a:r>
          </a:p>
          <a:p>
            <a:r>
              <a:rPr lang="en-US" baseline="0" dirty="0"/>
              <a:t>   There were red flags waving EVERYWHERE. And, of course, Tootle had to step for each one, for a locomotive must always Step for a Red Flag Waving.</a:t>
            </a:r>
          </a:p>
          <a:p>
            <a:r>
              <a:rPr lang="en-US" baseline="0" dirty="0"/>
              <a:t>   “Red flags,” muttered Tootle. “This meadow is full of red flags. How can I have any fun?”</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18</a:t>
            </a:fld>
            <a:endParaRPr lang="en-US"/>
          </a:p>
        </p:txBody>
      </p:sp>
    </p:spTree>
    <p:extLst>
      <p:ext uri="{BB962C8B-B14F-4D97-AF65-F5344CB8AC3E}">
        <p14:creationId xmlns:p14="http://schemas.microsoft.com/office/powerpoint/2010/main" val="28896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I start,</a:t>
            </a:r>
            <a:r>
              <a:rPr lang="en-US" baseline="0" dirty="0"/>
              <a:t> I  have to stop. Why did I think this meadow was such a fine place? Why don’t I ever see a green flag?”</a:t>
            </a:r>
          </a:p>
          <a:p>
            <a:r>
              <a:rPr lang="en-US" baseline="0" dirty="0"/>
              <a:t>Tootle happened to look back over his coal car. On the tracks stood Bill, and in his hand was a big green flag. “Oh!” said Tootle.</a:t>
            </a:r>
          </a:p>
          <a:p>
            <a:r>
              <a:rPr lang="en-US" baseline="0" dirty="0"/>
              <a:t>   He puffed up to Bill and stopped.</a:t>
            </a:r>
          </a:p>
          <a:p>
            <a:r>
              <a:rPr lang="en-US" baseline="0" dirty="0"/>
              <a:t>   “This is the place for me,” said Tootle. “There is nothing but red flags for locomotives that get off their tracks.:</a:t>
            </a:r>
          </a:p>
          <a:p>
            <a:r>
              <a:rPr lang="en-US" baseline="0" dirty="0"/>
              <a:t>   “Hurray!” shouted the people of Lower </a:t>
            </a:r>
            <a:r>
              <a:rPr lang="en-US" baseline="0" dirty="0" err="1"/>
              <a:t>Trainswitch</a:t>
            </a:r>
            <a:r>
              <a:rPr lang="en-US" baseline="0" dirty="0"/>
              <a:t>, and jumped up from their hiding places. “Hurray for Tootle the Flyer!”</a:t>
            </a:r>
          </a:p>
          <a:p>
            <a:endParaRPr lang="en-US" baseline="0" dirty="0"/>
          </a:p>
        </p:txBody>
      </p:sp>
      <p:sp>
        <p:nvSpPr>
          <p:cNvPr id="4" name="Slide Number Placeholder 3"/>
          <p:cNvSpPr>
            <a:spLocks noGrp="1"/>
          </p:cNvSpPr>
          <p:nvPr>
            <p:ph type="sldNum" sz="quarter" idx="10"/>
          </p:nvPr>
        </p:nvSpPr>
        <p:spPr/>
        <p:txBody>
          <a:bodyPr/>
          <a:lstStyle/>
          <a:p>
            <a:fld id="{A9CB36CC-6C26-4680-A7DF-B173392420AB}" type="slidenum">
              <a:rPr lang="en-US" smtClean="0"/>
              <a:t>19</a:t>
            </a:fld>
            <a:endParaRPr lang="en-US"/>
          </a:p>
        </p:txBody>
      </p:sp>
    </p:spTree>
    <p:extLst>
      <p:ext uri="{BB962C8B-B14F-4D97-AF65-F5344CB8AC3E}">
        <p14:creationId xmlns:p14="http://schemas.microsoft.com/office/powerpoint/2010/main" val="58481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36CC-6C26-4680-A7DF-B173392420AB}" type="slidenum">
              <a:rPr lang="en-US" smtClean="0"/>
              <a:t>2</a:t>
            </a:fld>
            <a:endParaRPr lang="en-US"/>
          </a:p>
        </p:txBody>
      </p:sp>
    </p:spTree>
    <p:extLst>
      <p:ext uri="{BB962C8B-B14F-4D97-AF65-F5344CB8AC3E}">
        <p14:creationId xmlns:p14="http://schemas.microsoft.com/office/powerpoint/2010/main" val="1314763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Tootle</a:t>
            </a:r>
            <a:r>
              <a:rPr lang="en-US" baseline="0" dirty="0"/>
              <a:t> is a famous Two-Miles-a-Minute Flyer. The young locomotives listen to his advice,</a:t>
            </a:r>
          </a:p>
          <a:p>
            <a:r>
              <a:rPr lang="en-US" baseline="0" dirty="0"/>
              <a:t>   “Work hard,” he tells them. “Always remember to Stop for a Red Flag Waving. But most of all, Stay on the Rails No Matter What!”</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20</a:t>
            </a:fld>
            <a:endParaRPr lang="en-US"/>
          </a:p>
        </p:txBody>
      </p:sp>
    </p:spTree>
    <p:extLst>
      <p:ext uri="{BB962C8B-B14F-4D97-AF65-F5344CB8AC3E}">
        <p14:creationId xmlns:p14="http://schemas.microsoft.com/office/powerpoint/2010/main" val="285512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Some people scoffed at the book: denying independence and being a free spirit</a:t>
            </a:r>
          </a:p>
          <a:p>
            <a:r>
              <a:rPr lang="en-US" sz="1300" dirty="0"/>
              <a:t>Bought into the lie: that LIFE can be found in the meadow, racing horses and making daisy chains among the buttercups. </a:t>
            </a:r>
          </a:p>
          <a:p>
            <a:r>
              <a:rPr lang="en-US" sz="1300" dirty="0"/>
              <a:t>If you’re a train and you go off the rails, you don’t have a good time playing in the meadow—you get STUCK in the dirt! Ever heard the phrase “train wreck”? It’s what happens when a train doesn’t stay on the rails no matter what. </a:t>
            </a:r>
          </a:p>
          <a:p>
            <a:r>
              <a:rPr lang="en-US" sz="1300" dirty="0"/>
              <a:t>Trains weren’t made to run on grass, they were made to run on rails. Staying on the rails is the only way Tootle was going to be the Flyer between New York and Chicago! </a:t>
            </a:r>
          </a:p>
          <a:p>
            <a:r>
              <a:rPr lang="en-US" sz="1300" dirty="0"/>
              <a:t>God’s truth and precepts are like the rails. He wants us to have good lives! </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21</a:t>
            </a:fld>
            <a:endParaRPr lang="en-US"/>
          </a:p>
        </p:txBody>
      </p:sp>
    </p:spTree>
    <p:extLst>
      <p:ext uri="{BB962C8B-B14F-4D97-AF65-F5344CB8AC3E}">
        <p14:creationId xmlns:p14="http://schemas.microsoft.com/office/powerpoint/2010/main" val="248784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Tootle may have felt free when he jumped the tracks, doing what he wanted to do, but he was never going to be a Flyer that way.</a:t>
            </a:r>
          </a:p>
          <a:p>
            <a:pPr defTabSz="966612"/>
            <a:r>
              <a:rPr lang="en-US" sz="1300" dirty="0"/>
              <a:t>It would only go well for him when he stayed on the tracks.</a:t>
            </a:r>
          </a:p>
          <a:p>
            <a:pPr defTabSz="966612"/>
            <a:endParaRPr lang="en-US" sz="1300" dirty="0"/>
          </a:p>
          <a:p>
            <a:pPr defTabSz="966612"/>
            <a:r>
              <a:rPr lang="en-US" sz="1300" dirty="0"/>
              <a:t>This is the message of SIX TIMES in Deuteronomy that God tells His people He wants things to go well for them. </a:t>
            </a:r>
          </a:p>
          <a:p>
            <a:pPr defTabSz="966612"/>
            <a:endParaRPr lang="en-US" sz="1300" dirty="0"/>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22</a:t>
            </a:fld>
            <a:endParaRPr lang="en-US"/>
          </a:p>
        </p:txBody>
      </p:sp>
    </p:spTree>
    <p:extLst>
      <p:ext uri="{BB962C8B-B14F-4D97-AF65-F5344CB8AC3E}">
        <p14:creationId xmlns:p14="http://schemas.microsoft.com/office/powerpoint/2010/main" val="766026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Freedom isn’t found in doing what we want to do.</a:t>
            </a:r>
            <a:br>
              <a:rPr lang="en-US" b="1" dirty="0"/>
            </a:br>
            <a:endParaRPr lang="en-US" sz="1300" b="1" dirty="0"/>
          </a:p>
          <a:p>
            <a:r>
              <a:rPr lang="en-US" sz="1300" dirty="0"/>
              <a:t>Doing what we want to do is license, anarchy, chaos</a:t>
            </a:r>
          </a:p>
          <a:p>
            <a:r>
              <a:rPr lang="en-US" sz="1300" dirty="0"/>
              <a:t>Judges: every man did what was right in his own eyes</a:t>
            </a:r>
          </a:p>
          <a:p>
            <a:endParaRPr lang="en-US" sz="1300" dirty="0"/>
          </a:p>
          <a:p>
            <a:r>
              <a:rPr lang="en-US" sz="1300" dirty="0"/>
              <a:t>Freedom for Tootle came from staying on the rails. Freedom for us comes from doing things God’s way. </a:t>
            </a:r>
          </a:p>
          <a:p>
            <a:r>
              <a:rPr lang="en-US" b="1" dirty="0"/>
              <a:t>It’s the power to do what is right.</a:t>
            </a:r>
          </a:p>
          <a:p>
            <a:endParaRPr lang="en-US" b="1" dirty="0"/>
          </a:p>
          <a:p>
            <a:r>
              <a:rPr lang="en-US" sz="1300" dirty="0"/>
              <a:t>This morning: </a:t>
            </a:r>
            <a:r>
              <a:rPr lang="en-US" sz="1300" b="1" dirty="0"/>
              <a:t>Freedom from the Past</a:t>
            </a:r>
            <a:r>
              <a:rPr lang="en-US" sz="1300" dirty="0"/>
              <a:t>, processing what we did or what was done to us that might have resulted in guilt and shame. How do we move from being caged by such heavy, painful feelings to experiencing the freedom Jesus bought for us? </a:t>
            </a:r>
          </a:p>
          <a:p>
            <a:endParaRPr lang="en-US" sz="1300" dirty="0"/>
          </a:p>
          <a:p>
            <a:r>
              <a:rPr lang="en-US" sz="1300" dirty="0"/>
              <a:t>Tonight: </a:t>
            </a:r>
            <a:r>
              <a:rPr lang="en-US" sz="1300" b="1" dirty="0"/>
              <a:t>Freedom in our Present</a:t>
            </a:r>
            <a:r>
              <a:rPr lang="en-US" sz="1300" dirty="0"/>
              <a:t>. There are so many tapes playing in our heads, and they hold us captive with Lies and Deceptions. We need to replace them with God’s truth so we start seeing ourselves as we really are and living in freedom.</a:t>
            </a:r>
          </a:p>
          <a:p>
            <a:endParaRPr lang="en-US" sz="1300" dirty="0"/>
          </a:p>
          <a:p>
            <a:r>
              <a:rPr lang="en-US" sz="1300" dirty="0"/>
              <a:t>Sunday morning: </a:t>
            </a:r>
            <a:r>
              <a:rPr lang="en-US" sz="1300" b="1" dirty="0"/>
              <a:t>Freedom Through Forgiveness.</a:t>
            </a:r>
            <a:r>
              <a:rPr lang="en-US" sz="1300" dirty="0"/>
              <a:t> The single biggest obstacle to experiencing freedom is either needing to know we are forgiven, or needing to let go of unforgiveness toward someone who hurt us. </a:t>
            </a:r>
          </a:p>
          <a:p>
            <a:endParaRPr lang="en-US" sz="1300" dirty="0"/>
          </a:p>
          <a:p>
            <a:r>
              <a:rPr lang="en-US" sz="1300" dirty="0"/>
              <a:t>Sunday night: </a:t>
            </a:r>
            <a:r>
              <a:rPr lang="en-US" sz="1300" b="1" dirty="0"/>
              <a:t>Freedom in Our Future</a:t>
            </a:r>
            <a:r>
              <a:rPr lang="en-US" sz="1300" dirty="0"/>
              <a:t>. So many of us are shackled by fear, which manifests in perfectionism and being controlling. We’ll talk about how to become the Proverbs 31 kind of woman who smiles at the future because she’s not afraid of it. </a:t>
            </a:r>
            <a:br>
              <a:rPr lang="en-US" b="1" dirty="0"/>
            </a:br>
            <a:endParaRPr lang="en-US" sz="1300" b="1" dirty="0"/>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23</a:t>
            </a:fld>
            <a:endParaRPr lang="en-US"/>
          </a:p>
        </p:txBody>
      </p:sp>
    </p:spTree>
    <p:extLst>
      <p:ext uri="{BB962C8B-B14F-4D97-AF65-F5344CB8AC3E}">
        <p14:creationId xmlns:p14="http://schemas.microsoft.com/office/powerpoint/2010/main" val="1786533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Many women are in bondage to two heavy and difficult emotions:</a:t>
            </a:r>
          </a:p>
          <a:p>
            <a:endParaRPr lang="en-US" dirty="0"/>
          </a:p>
          <a:p>
            <a:r>
              <a:rPr lang="en-US" dirty="0"/>
              <a:t>Guilt and </a:t>
            </a:r>
          </a:p>
        </p:txBody>
      </p:sp>
      <p:sp>
        <p:nvSpPr>
          <p:cNvPr id="4" name="Slide Number Placeholder 3"/>
          <p:cNvSpPr>
            <a:spLocks noGrp="1"/>
          </p:cNvSpPr>
          <p:nvPr>
            <p:ph type="sldNum" sz="quarter" idx="10"/>
          </p:nvPr>
        </p:nvSpPr>
        <p:spPr/>
        <p:txBody>
          <a:bodyPr/>
          <a:lstStyle/>
          <a:p>
            <a:fld id="{A9CB36CC-6C26-4680-A7DF-B173392420AB}" type="slidenum">
              <a:rPr lang="en-US" smtClean="0"/>
              <a:t>24</a:t>
            </a:fld>
            <a:endParaRPr lang="en-US"/>
          </a:p>
        </p:txBody>
      </p:sp>
    </p:spTree>
    <p:extLst>
      <p:ext uri="{BB962C8B-B14F-4D97-AF65-F5344CB8AC3E}">
        <p14:creationId xmlns:p14="http://schemas.microsoft.com/office/powerpoint/2010/main" val="111039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25</a:t>
            </a:fld>
            <a:endParaRPr lang="en-US"/>
          </a:p>
        </p:txBody>
      </p:sp>
    </p:spTree>
    <p:extLst>
      <p:ext uri="{BB962C8B-B14F-4D97-AF65-F5344CB8AC3E}">
        <p14:creationId xmlns:p14="http://schemas.microsoft.com/office/powerpoint/2010/main" val="2843392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Guilt is the bad feeling we experience when we’ve done something wrong. </a:t>
            </a:r>
          </a:p>
          <a:p>
            <a:pPr defTabSz="966612"/>
            <a:endParaRPr lang="en-US" sz="1300" dirty="0"/>
          </a:p>
          <a:p>
            <a:pPr defTabSz="966612"/>
            <a:r>
              <a:rPr lang="en-US" sz="1300" dirty="0"/>
              <a:t>It’s like the red light on the dashboard of a car telling us something needs attention, there’s a problem. </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26</a:t>
            </a:fld>
            <a:endParaRPr lang="en-US"/>
          </a:p>
        </p:txBody>
      </p:sp>
    </p:spTree>
    <p:extLst>
      <p:ext uri="{BB962C8B-B14F-4D97-AF65-F5344CB8AC3E}">
        <p14:creationId xmlns:p14="http://schemas.microsoft.com/office/powerpoint/2010/main" val="3459963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Guilt is what we feel when we think we’ve broken a rule or fallen short of a standard.</a:t>
            </a:r>
            <a:endParaRPr lang="en-US" sz="1300" dirty="0"/>
          </a:p>
          <a:p>
            <a:r>
              <a:rPr lang="en-US" sz="1300" dirty="0"/>
              <a:t>Can be emotional rather than logical  (feelings vs. objective truth)</a:t>
            </a:r>
          </a:p>
          <a:p>
            <a:r>
              <a:rPr lang="en-US" sz="1300" dirty="0"/>
              <a:t>Can be based on perception rather than reality (false guilt vs. true guilt)</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27</a:t>
            </a:fld>
            <a:endParaRPr lang="en-US"/>
          </a:p>
        </p:txBody>
      </p:sp>
    </p:spTree>
    <p:extLst>
      <p:ext uri="{BB962C8B-B14F-4D97-AF65-F5344CB8AC3E}">
        <p14:creationId xmlns:p14="http://schemas.microsoft.com/office/powerpoint/2010/main" val="2429361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Guilt can be both a fact and a feeling;</a:t>
            </a:r>
            <a:r>
              <a:rPr lang="en-US" sz="1300" dirty="0"/>
              <a:t> the two aren’t necessarily related.</a:t>
            </a:r>
          </a:p>
          <a:p>
            <a:endParaRPr lang="en-US" sz="1300" dirty="0"/>
          </a:p>
          <a:p>
            <a:r>
              <a:rPr lang="en-US" sz="1300" dirty="0"/>
              <a:t>We can </a:t>
            </a:r>
            <a:r>
              <a:rPr lang="en-US" sz="1300" i="1" dirty="0"/>
              <a:t>be</a:t>
            </a:r>
            <a:r>
              <a:rPr lang="en-US" sz="1300" b="1" i="1" dirty="0"/>
              <a:t> </a:t>
            </a:r>
            <a:r>
              <a:rPr lang="en-US" sz="1300" dirty="0"/>
              <a:t>guilty and not </a:t>
            </a:r>
            <a:r>
              <a:rPr lang="en-US" sz="1300" i="1" dirty="0"/>
              <a:t>feel </a:t>
            </a:r>
            <a:r>
              <a:rPr lang="en-US" sz="1300" dirty="0"/>
              <a:t>guilty (psychopath - break law we disagree with)</a:t>
            </a:r>
          </a:p>
          <a:p>
            <a:endParaRPr lang="en-US" sz="1300" dirty="0"/>
          </a:p>
          <a:p>
            <a:r>
              <a:rPr lang="en-US" sz="1300" dirty="0"/>
              <a:t>We can </a:t>
            </a:r>
            <a:r>
              <a:rPr lang="en-US" sz="1300" i="1" dirty="0"/>
              <a:t>feel</a:t>
            </a:r>
            <a:r>
              <a:rPr lang="en-US" sz="1300" dirty="0"/>
              <a:t> guilty and not </a:t>
            </a:r>
            <a:r>
              <a:rPr lang="en-US" sz="1300" i="1" dirty="0"/>
              <a:t>be</a:t>
            </a:r>
            <a:r>
              <a:rPr lang="en-US" sz="1300" dirty="0"/>
              <a:t> guilty (abused as a child)</a:t>
            </a:r>
          </a:p>
          <a:p>
            <a:endParaRPr lang="en-US" sz="1300" dirty="0"/>
          </a:p>
          <a:p>
            <a:r>
              <a:rPr lang="en-US" sz="1300" i="1" dirty="0"/>
              <a:t>Feelings are real but they are not reliable.</a:t>
            </a:r>
            <a:endParaRPr lang="en-US" i="1" dirty="0"/>
          </a:p>
        </p:txBody>
      </p:sp>
      <p:sp>
        <p:nvSpPr>
          <p:cNvPr id="4" name="Slide Number Placeholder 3"/>
          <p:cNvSpPr>
            <a:spLocks noGrp="1"/>
          </p:cNvSpPr>
          <p:nvPr>
            <p:ph type="sldNum" sz="quarter" idx="10"/>
          </p:nvPr>
        </p:nvSpPr>
        <p:spPr/>
        <p:txBody>
          <a:bodyPr/>
          <a:lstStyle/>
          <a:p>
            <a:fld id="{A9CB36CC-6C26-4680-A7DF-B173392420AB}" type="slidenum">
              <a:rPr lang="en-US" smtClean="0"/>
              <a:t>28</a:t>
            </a:fld>
            <a:endParaRPr lang="en-US"/>
          </a:p>
        </p:txBody>
      </p:sp>
    </p:spTree>
    <p:extLst>
      <p:ext uri="{BB962C8B-B14F-4D97-AF65-F5344CB8AC3E}">
        <p14:creationId xmlns:p14="http://schemas.microsoft.com/office/powerpoint/2010/main" val="347752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True guilt:</a:t>
            </a:r>
            <a:r>
              <a:rPr lang="en-US" sz="1300" dirty="0"/>
              <a:t> </a:t>
            </a:r>
          </a:p>
          <a:p>
            <a:r>
              <a:rPr lang="en-US" sz="1300" dirty="0"/>
              <a:t>pushes us to God to confess, receive forgiveness and cleansing, and be reconciled to Him. (Like a toddler with a wet or dirty diaper who runs to mama to clean him up)</a:t>
            </a:r>
          </a:p>
          <a:p>
            <a:r>
              <a:rPr lang="en-US" sz="1300" dirty="0"/>
              <a:t>Leads to joy, peace, grace, love.</a:t>
            </a:r>
          </a:p>
          <a:p>
            <a:endParaRPr lang="en-US" sz="1300" dirty="0"/>
          </a:p>
          <a:p>
            <a:pPr defTabSz="966612"/>
            <a:r>
              <a:rPr lang="en-US" sz="1300" dirty="0"/>
              <a:t>We deal with guilt by confessing our sins and receiving God’s forgiveness and cleansing </a:t>
            </a:r>
          </a:p>
          <a:p>
            <a:r>
              <a:rPr lang="en-US" sz="1300" dirty="0"/>
              <a:t> </a:t>
            </a:r>
          </a:p>
          <a:p>
            <a:r>
              <a:rPr lang="en-US" sz="1300" dirty="0"/>
              <a:t>If we </a:t>
            </a:r>
            <a:r>
              <a:rPr lang="en-US" sz="1300" b="1" u="sng" dirty="0"/>
              <a:t>confess</a:t>
            </a:r>
            <a:r>
              <a:rPr lang="en-US" sz="1300" dirty="0"/>
              <a:t> our sins, God is faithful and just to </a:t>
            </a:r>
            <a:r>
              <a:rPr lang="en-US" sz="1300" b="1" u="sng" dirty="0"/>
              <a:t>forgive</a:t>
            </a:r>
            <a:r>
              <a:rPr lang="en-US" sz="1300" dirty="0"/>
              <a:t> us our sins and </a:t>
            </a:r>
            <a:r>
              <a:rPr lang="en-US" sz="1300" b="1" dirty="0"/>
              <a:t>cleanse</a:t>
            </a:r>
            <a:r>
              <a:rPr lang="en-US" sz="1300" dirty="0"/>
              <a:t> us from all unrighteousness. (1 John 1:9) (Note the verbs: we confess, God does 2 things.)</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29</a:t>
            </a:fld>
            <a:endParaRPr lang="en-US"/>
          </a:p>
        </p:txBody>
      </p:sp>
    </p:spTree>
    <p:extLst>
      <p:ext uri="{BB962C8B-B14F-4D97-AF65-F5344CB8AC3E}">
        <p14:creationId xmlns:p14="http://schemas.microsoft.com/office/powerpoint/2010/main" val="375035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 far to the west of everywhere</a:t>
            </a:r>
            <a:r>
              <a:rPr lang="en-US" baseline="0" dirty="0"/>
              <a:t> is the village of Lower </a:t>
            </a:r>
            <a:r>
              <a:rPr lang="en-US" baseline="0" dirty="0" err="1"/>
              <a:t>Trainswitch</a:t>
            </a:r>
            <a:r>
              <a:rPr lang="en-US" baseline="0" dirty="0"/>
              <a:t>. All the baby locomotives go there to learn to be big locomotives. The young locomotives steam up and down the tracks, trying to call out the long, sad </a:t>
            </a:r>
            <a:r>
              <a:rPr lang="en-US" i="1" baseline="0" dirty="0" err="1"/>
              <a:t>ToooOoooot</a:t>
            </a:r>
            <a:r>
              <a:rPr lang="en-US" i="1" baseline="0" dirty="0"/>
              <a:t> </a:t>
            </a:r>
            <a:r>
              <a:rPr lang="en-US" i="0" baseline="0" dirty="0"/>
              <a:t>of the big locomotives. But the best they can do is a gay little </a:t>
            </a:r>
            <a:r>
              <a:rPr lang="en-US" i="1" baseline="0" dirty="0"/>
              <a:t>Tootle.</a:t>
            </a:r>
          </a:p>
          <a:p>
            <a:r>
              <a:rPr lang="en-US" i="0" baseline="0" dirty="0"/>
              <a:t>Lower </a:t>
            </a:r>
            <a:r>
              <a:rPr lang="en-US" i="0" baseline="0" dirty="0" err="1"/>
              <a:t>Trainswitch</a:t>
            </a:r>
            <a:r>
              <a:rPr lang="en-US" i="0" baseline="0" dirty="0"/>
              <a:t> has a fine school for engines. There are lessons in Whistle Blowing, Stopping for a Red Flag Waving, Puffing Loudly When Starting, Coming Around Curves Safely, Screeching When Stopping, and Clicking and Clacking Over the Rails.</a:t>
            </a:r>
          </a:p>
        </p:txBody>
      </p:sp>
      <p:sp>
        <p:nvSpPr>
          <p:cNvPr id="4" name="Slide Number Placeholder 3"/>
          <p:cNvSpPr>
            <a:spLocks noGrp="1"/>
          </p:cNvSpPr>
          <p:nvPr>
            <p:ph type="sldNum" sz="quarter" idx="10"/>
          </p:nvPr>
        </p:nvSpPr>
        <p:spPr/>
        <p:txBody>
          <a:bodyPr/>
          <a:lstStyle/>
          <a:p>
            <a:fld id="{A9CB36CC-6C26-4680-A7DF-B173392420AB}" type="slidenum">
              <a:rPr lang="en-US" smtClean="0"/>
              <a:t>3</a:t>
            </a:fld>
            <a:endParaRPr lang="en-US"/>
          </a:p>
        </p:txBody>
      </p:sp>
    </p:spTree>
    <p:extLst>
      <p:ext uri="{BB962C8B-B14F-4D97-AF65-F5344CB8AC3E}">
        <p14:creationId xmlns:p14="http://schemas.microsoft.com/office/powerpoint/2010/main" val="307972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False guilt:</a:t>
            </a:r>
            <a:r>
              <a:rPr lang="en-US" sz="1300" dirty="0"/>
              <a:t> </a:t>
            </a:r>
          </a:p>
          <a:p>
            <a:r>
              <a:rPr lang="en-US" sz="1300" dirty="0"/>
              <a:t>keeps us away from God, </a:t>
            </a:r>
          </a:p>
          <a:p>
            <a:r>
              <a:rPr lang="en-US" sz="1300" dirty="0"/>
              <a:t>focused on ourselves and our shortcomings. </a:t>
            </a:r>
          </a:p>
          <a:p>
            <a:r>
              <a:rPr lang="en-US" sz="1300" dirty="0"/>
              <a:t>Leads to despair, discouragement, depression, disappointment</a:t>
            </a:r>
          </a:p>
          <a:p>
            <a:r>
              <a:rPr lang="en-US" sz="1300" dirty="0"/>
              <a:t> </a:t>
            </a:r>
          </a:p>
          <a:p>
            <a:r>
              <a:rPr lang="en-US" sz="1300" dirty="0"/>
              <a:t>Godly sorrow brings repentance that leads to salvation and leaves no regret, but worldly sorrow brings death. (2 Corinthians 7:10)</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30</a:t>
            </a:fld>
            <a:endParaRPr lang="en-US"/>
          </a:p>
        </p:txBody>
      </p:sp>
    </p:spTree>
    <p:extLst>
      <p:ext uri="{BB962C8B-B14F-4D97-AF65-F5344CB8AC3E}">
        <p14:creationId xmlns:p14="http://schemas.microsoft.com/office/powerpoint/2010/main" val="256962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Caren’s Guilt Bucket: </a:t>
            </a:r>
          </a:p>
          <a:p>
            <a:pPr marL="181240" indent="-181240">
              <a:buFont typeface="Arial" panose="020B0604020202020204" pitchFamily="34" charset="0"/>
              <a:buChar char="•"/>
            </a:pPr>
            <a:r>
              <a:rPr lang="en-US" sz="1300" dirty="0"/>
              <a:t>Filled with things you feel guilty about</a:t>
            </a:r>
          </a:p>
          <a:p>
            <a:pPr marL="181240" indent="-181240">
              <a:buFont typeface="Arial" panose="020B0604020202020204" pitchFamily="34" charset="0"/>
              <a:buChar char="•"/>
            </a:pPr>
            <a:r>
              <a:rPr lang="en-US" sz="1300" dirty="0"/>
              <a:t>True guilt comes along and you can’t accept it; already full</a:t>
            </a:r>
          </a:p>
          <a:p>
            <a:pPr marL="181240" indent="-181240">
              <a:buFont typeface="Arial" panose="020B0604020202020204" pitchFamily="34" charset="0"/>
              <a:buChar char="•"/>
            </a:pPr>
            <a:r>
              <a:rPr lang="en-US" sz="1300" dirty="0"/>
              <a:t>You explode, you react defensively, you reject what is being said</a:t>
            </a:r>
          </a:p>
          <a:p>
            <a:pPr marL="181240" indent="-181240">
              <a:buFont typeface="Arial" panose="020B0604020202020204" pitchFamily="34" charset="0"/>
              <a:buChar char="•"/>
            </a:pPr>
            <a:r>
              <a:rPr lang="en-US" sz="1300" dirty="0"/>
              <a:t>Dump out the false guilt to make room for the true guilt</a:t>
            </a:r>
          </a:p>
          <a:p>
            <a:endParaRPr lang="en-US" dirty="0"/>
          </a:p>
          <a:p>
            <a:pPr lvl="0"/>
            <a:r>
              <a:rPr lang="en-US" sz="1300" dirty="0"/>
              <a:t>Was it really my responsibility?</a:t>
            </a:r>
          </a:p>
          <a:p>
            <a:pPr lvl="0"/>
            <a:r>
              <a:rPr lang="en-US" sz="1300" dirty="0"/>
              <a:t>Was it a choice I made, or was it done to me?</a:t>
            </a:r>
          </a:p>
          <a:p>
            <a:pPr lvl="0"/>
            <a:r>
              <a:rPr lang="en-US" sz="1300" dirty="0"/>
              <a:t>Take responsibility for your choices, let the rest go</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31</a:t>
            </a:fld>
            <a:endParaRPr lang="en-US"/>
          </a:p>
        </p:txBody>
      </p:sp>
    </p:spTree>
    <p:extLst>
      <p:ext uri="{BB962C8B-B14F-4D97-AF65-F5344CB8AC3E}">
        <p14:creationId xmlns:p14="http://schemas.microsoft.com/office/powerpoint/2010/main" val="2479972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Develop realistic expectations </a:t>
            </a:r>
            <a:r>
              <a:rPr lang="en-US" sz="1300" i="1" dirty="0"/>
              <a:t>and</a:t>
            </a:r>
            <a:r>
              <a:rPr lang="en-US" sz="1300" dirty="0"/>
              <a:t> getting rid of the guilt-producing ones:</a:t>
            </a:r>
          </a:p>
          <a:p>
            <a:pPr marL="181240" indent="-181240">
              <a:buFont typeface="Arial" panose="020B0604020202020204" pitchFamily="34" charset="0"/>
              <a:buChar char="•"/>
            </a:pPr>
            <a:r>
              <a:rPr lang="en-US" sz="1300" dirty="0"/>
              <a:t>Accept your strengths and weaknesses/limitations</a:t>
            </a:r>
          </a:p>
          <a:p>
            <a:pPr marL="181240" indent="-181240">
              <a:buFont typeface="Arial" panose="020B0604020202020204" pitchFamily="34" charset="0"/>
              <a:buChar char="•"/>
            </a:pPr>
            <a:r>
              <a:rPr lang="en-US" sz="1300" dirty="0"/>
              <a:t>Expect to do </a:t>
            </a:r>
            <a:r>
              <a:rPr lang="en-US" sz="1300" i="1" dirty="0"/>
              <a:t>your</a:t>
            </a:r>
            <a:r>
              <a:rPr lang="en-US" sz="1300" dirty="0"/>
              <a:t> best rather than </a:t>
            </a:r>
            <a:r>
              <a:rPr lang="en-US" sz="1300" i="1" dirty="0"/>
              <a:t>be</a:t>
            </a:r>
            <a:r>
              <a:rPr lang="en-US" sz="1300" dirty="0"/>
              <a:t> the best</a:t>
            </a:r>
          </a:p>
          <a:p>
            <a:pPr marL="181240" indent="-181240">
              <a:buFont typeface="Arial" panose="020B0604020202020204" pitchFamily="34" charset="0"/>
              <a:buChar char="•"/>
            </a:pPr>
            <a:r>
              <a:rPr lang="en-US" sz="1300" dirty="0"/>
              <a:t>Accept your own past mistakes and unfulfilled expectations, releasing them to God</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32</a:t>
            </a:fld>
            <a:endParaRPr lang="en-US"/>
          </a:p>
        </p:txBody>
      </p:sp>
    </p:spTree>
    <p:extLst>
      <p:ext uri="{BB962C8B-B14F-4D97-AF65-F5344CB8AC3E}">
        <p14:creationId xmlns:p14="http://schemas.microsoft.com/office/powerpoint/2010/main" val="1624294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Discard others’ unrealistic or inapplicable expectations (whether from people, the media, or society)</a:t>
            </a:r>
          </a:p>
          <a:p>
            <a:pPr marL="181240" indent="-181240">
              <a:buFont typeface="Arial" panose="020B0604020202020204" pitchFamily="34" charset="0"/>
              <a:buChar char="•"/>
            </a:pPr>
            <a:r>
              <a:rPr lang="en-US" sz="1300" dirty="0"/>
              <a:t>Don’t compare yourself to others or expect perfection</a:t>
            </a:r>
          </a:p>
          <a:p>
            <a:pPr marL="181240" indent="-181240">
              <a:buFont typeface="Arial" panose="020B0604020202020204" pitchFamily="34" charset="0"/>
              <a:buChar char="•"/>
            </a:pPr>
            <a:r>
              <a:rPr lang="en-US" sz="1300" dirty="0"/>
              <a:t>Discern what </a:t>
            </a:r>
            <a:r>
              <a:rPr lang="en-US" sz="1300" i="1" dirty="0"/>
              <a:t>you</a:t>
            </a:r>
            <a:r>
              <a:rPr lang="en-US" sz="1300" dirty="0"/>
              <a:t> value and esteem (rather than be overly influenced by cultural expectations and others’ opinions)</a:t>
            </a:r>
          </a:p>
          <a:p>
            <a:pPr marL="181240" indent="-181240">
              <a:buFont typeface="Arial" panose="020B0604020202020204" pitchFamily="34" charset="0"/>
              <a:buChar char="•"/>
            </a:pPr>
            <a:r>
              <a:rPr lang="en-US" sz="1300" dirty="0"/>
              <a:t>Seek to know God and embrace the grace He gives</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33</a:t>
            </a:fld>
            <a:endParaRPr lang="en-US"/>
          </a:p>
        </p:txBody>
      </p:sp>
    </p:spTree>
    <p:extLst>
      <p:ext uri="{BB962C8B-B14F-4D97-AF65-F5344CB8AC3E}">
        <p14:creationId xmlns:p14="http://schemas.microsoft.com/office/powerpoint/2010/main" val="1425713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a:t>
            </a:r>
            <a:r>
              <a:rPr lang="en-US" dirty="0"/>
              <a:t> am guilty |</a:t>
            </a:r>
          </a:p>
          <a:p>
            <a:pPr defTabSz="966612"/>
            <a:r>
              <a:rPr lang="en-US" sz="1300" dirty="0"/>
              <a:t>““God made Him who had no sin to be sin for </a:t>
            </a:r>
            <a:r>
              <a:rPr lang="en-US" sz="1300" dirty="0" err="1"/>
              <a:t>u”s</a:t>
            </a:r>
            <a:r>
              <a:rPr lang="en-US" sz="1300" dirty="0"/>
              <a:t>, so that in Him we might become the righteousness of God.” (2 Corinthians 5:21)</a:t>
            </a:r>
          </a:p>
          <a:p>
            <a:endParaRPr lang="en-US" dirty="0"/>
          </a:p>
          <a:p>
            <a:pPr defTabSz="966612"/>
            <a:r>
              <a:rPr lang="en-US" sz="1300" dirty="0"/>
              <a:t>“If we confess our sins, He is faithful and just to forgive us our sins and cleanse us from all unrighteousness.” (1 John 1:9)</a:t>
            </a:r>
          </a:p>
          <a:p>
            <a:pPr defTabSz="966612"/>
            <a:endParaRPr lang="en-US" sz="1300" dirty="0"/>
          </a:p>
          <a:p>
            <a:pPr defTabSz="966612"/>
            <a:r>
              <a:rPr lang="en-US" sz="1200" dirty="0"/>
              <a:t> God says: “YOU ARE FORGIVEN”</a:t>
            </a:r>
            <a:endParaRPr lang="en-US" sz="1300" dirty="0"/>
          </a:p>
          <a:p>
            <a:r>
              <a:rPr lang="en-US" dirty="0"/>
              <a:t>----</a:t>
            </a:r>
          </a:p>
          <a:p>
            <a:pPr defTabSz="966612"/>
            <a:r>
              <a:rPr lang="en-US" dirty="0"/>
              <a:t>I am dirty |</a:t>
            </a:r>
          </a:p>
          <a:p>
            <a:r>
              <a:rPr lang="en-US" sz="1300" dirty="0"/>
              <a:t>“But if we walk in the light, as he is in the light, we have fellowship with one another, and the blood of Jesus, his Son, purifies us from all sin.” (1 John 1:7)</a:t>
            </a:r>
          </a:p>
          <a:p>
            <a:r>
              <a:rPr lang="en-US" sz="1300" dirty="0"/>
              <a:t> </a:t>
            </a:r>
          </a:p>
          <a:p>
            <a:pPr defTabSz="966612"/>
            <a:r>
              <a:rPr lang="en-US" sz="1200" dirty="0"/>
              <a:t>God says: “YOU ARE CLEANSED </a:t>
            </a:r>
            <a:r>
              <a:rPr lang="en-US" sz="1300" dirty="0"/>
              <a:t>FROM THE STAIN OF SIN WHEN YOU TRUST MY SON”</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34</a:t>
            </a:fld>
            <a:endParaRPr lang="en-US"/>
          </a:p>
        </p:txBody>
      </p:sp>
    </p:spTree>
    <p:extLst>
      <p:ext uri="{BB962C8B-B14F-4D97-AF65-F5344CB8AC3E}">
        <p14:creationId xmlns:p14="http://schemas.microsoft.com/office/powerpoint/2010/main" val="3129755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 am beating myself up” |</a:t>
            </a:r>
          </a:p>
          <a:p>
            <a:endParaRPr lang="en-US" sz="1300" dirty="0">
              <a:solidFill>
                <a:srgbClr val="FFFF00"/>
              </a:solidFill>
            </a:endParaRPr>
          </a:p>
          <a:p>
            <a:r>
              <a:rPr lang="en-US" sz="1300" dirty="0"/>
              <a:t>“There is therefore now no condemnation for those who are in Christ Jesus.” (Romans 8:1)</a:t>
            </a:r>
          </a:p>
          <a:p>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God says: </a:t>
            </a:r>
            <a:r>
              <a:rPr lang="en-US" sz="1300" dirty="0">
                <a:solidFill>
                  <a:srgbClr val="FFFF00"/>
                </a:solidFill>
              </a:rPr>
              <a:t>“MY SON TOOK YOUR PUNISHMENT ON HIMSELF ON THE CROSS”</a:t>
            </a:r>
          </a:p>
          <a:p>
            <a:endParaRPr lang="en-US" sz="1300" dirty="0"/>
          </a:p>
          <a:p>
            <a:r>
              <a:rPr lang="en-US" sz="1300" dirty="0"/>
              <a:t>---</a:t>
            </a:r>
          </a:p>
          <a:p>
            <a:r>
              <a:rPr lang="en-US" sz="1300" dirty="0"/>
              <a:t>“My sin was awful” </a:t>
            </a:r>
            <a:r>
              <a:rPr lang="en-US" sz="1300" dirty="0">
                <a:solidFill>
                  <a:srgbClr val="FFFF00"/>
                </a:solidFill>
              </a:rPr>
              <a:t>|</a:t>
            </a:r>
          </a:p>
          <a:p>
            <a:endParaRPr lang="en-US" sz="1300" dirty="0">
              <a:solidFill>
                <a:srgbClr val="FFFF00"/>
              </a:solidFill>
            </a:endParaRPr>
          </a:p>
          <a:p>
            <a:r>
              <a:rPr lang="en-US" sz="1300" dirty="0"/>
              <a:t>“And we know that God causes all things to work together for good to those who love God, to those who are called according to His purpose.” (Romans 8:28)</a:t>
            </a:r>
          </a:p>
          <a:p>
            <a:r>
              <a:rPr lang="en-US" sz="1300" dirty="0"/>
              <a:t> </a:t>
            </a:r>
          </a:p>
          <a:p>
            <a:r>
              <a:rPr lang="en-US" sz="1300" dirty="0">
                <a:solidFill>
                  <a:srgbClr val="FFFF00"/>
                </a:solidFill>
              </a:rPr>
              <a:t>God says: “I KNOW HOW TO REDEEM. “</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35</a:t>
            </a:fld>
            <a:endParaRPr lang="en-US"/>
          </a:p>
        </p:txBody>
      </p:sp>
    </p:spTree>
    <p:extLst>
      <p:ext uri="{BB962C8B-B14F-4D97-AF65-F5344CB8AC3E}">
        <p14:creationId xmlns:p14="http://schemas.microsoft.com/office/powerpoint/2010/main" val="4223774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Shame is the heavy, dark feeling we experience that says, “I AM something wrong.”</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36</a:t>
            </a:fld>
            <a:endParaRPr lang="en-US"/>
          </a:p>
        </p:txBody>
      </p:sp>
    </p:spTree>
    <p:extLst>
      <p:ext uri="{BB962C8B-B14F-4D97-AF65-F5344CB8AC3E}">
        <p14:creationId xmlns:p14="http://schemas.microsoft.com/office/powerpoint/2010/main" val="2974805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Exposure (“I am naked”)</a:t>
            </a:r>
          </a:p>
          <a:p>
            <a:r>
              <a:rPr lang="en-US" sz="1400" dirty="0"/>
              <a:t>Rejection (“I am an outcast, not good enough”)</a:t>
            </a:r>
          </a:p>
          <a:p>
            <a:r>
              <a:rPr lang="en-US" sz="1400" dirty="0"/>
              <a:t>Abandonment (“I am alone and disconnected”)</a:t>
            </a:r>
          </a:p>
          <a:p>
            <a:r>
              <a:rPr lang="en-US" sz="1400" dirty="0"/>
              <a:t>Contaminated (“I am dirty and unclean”)</a:t>
            </a:r>
          </a:p>
          <a:p>
            <a:endParaRPr lang="en-US" sz="1200" dirty="0"/>
          </a:p>
          <a:p>
            <a:pPr defTabSz="966612"/>
            <a:endParaRPr lang="en-US" sz="1300" dirty="0"/>
          </a:p>
          <a:p>
            <a:pPr defTabSz="966612"/>
            <a:r>
              <a:rPr lang="en-US" sz="1300" dirty="0"/>
              <a:t>We deal with true guilt by confessing and being forgiven, </a:t>
            </a:r>
          </a:p>
          <a:p>
            <a:pPr defTabSz="966612"/>
            <a:r>
              <a:rPr lang="en-US" sz="1300" dirty="0"/>
              <a:t>but how do we confess and repent of what we ARE? </a:t>
            </a:r>
          </a:p>
          <a:p>
            <a:pPr defTabSz="966612"/>
            <a:r>
              <a:rPr lang="en-US" sz="1300" dirty="0"/>
              <a:t>It’s not something we chose to be, </a:t>
            </a:r>
          </a:p>
          <a:p>
            <a:pPr defTabSz="966612"/>
            <a:r>
              <a:rPr lang="en-US" sz="1300" dirty="0"/>
              <a:t>so how do we confess it? </a:t>
            </a:r>
          </a:p>
          <a:p>
            <a:pPr defTabSz="966612"/>
            <a:r>
              <a:rPr lang="en-US" sz="1300" dirty="0"/>
              <a:t>The answer is, we can’t. </a:t>
            </a:r>
          </a:p>
          <a:p>
            <a:pPr defTabSz="966612"/>
            <a:r>
              <a:rPr lang="en-US" sz="1300" dirty="0"/>
              <a:t>Shame needs to be dealt with differently than guilt.</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37</a:t>
            </a:fld>
            <a:endParaRPr lang="en-US"/>
          </a:p>
        </p:txBody>
      </p:sp>
    </p:spTree>
    <p:extLst>
      <p:ext uri="{BB962C8B-B14F-4D97-AF65-F5344CB8AC3E}">
        <p14:creationId xmlns:p14="http://schemas.microsoft.com/office/powerpoint/2010/main" val="1527826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an arrow pierces our heart, it starts generating lies. </a:t>
            </a:r>
          </a:p>
          <a:p>
            <a:pPr lvl="0"/>
            <a:r>
              <a:rPr lang="en-US" sz="1300" dirty="0"/>
              <a:t>“I am bad.” </a:t>
            </a:r>
          </a:p>
          <a:p>
            <a:pPr lvl="0"/>
            <a:r>
              <a:rPr lang="en-US" sz="1300" dirty="0"/>
              <a:t>“I am damaged goods” </a:t>
            </a:r>
          </a:p>
          <a:p>
            <a:pPr lvl="0"/>
            <a:r>
              <a:rPr lang="en-US" sz="1300" dirty="0"/>
              <a:t>“I am lesser-than, other-than.” </a:t>
            </a:r>
          </a:p>
          <a:p>
            <a:pPr lvl="0"/>
            <a:r>
              <a:rPr lang="en-US" sz="1300" dirty="0"/>
              <a:t>“Never good enough” </a:t>
            </a:r>
          </a:p>
          <a:p>
            <a:pPr defTabSz="966612"/>
            <a:r>
              <a:rPr lang="en-US" sz="1300" dirty="0"/>
              <a:t>My identity is “crippled girl.”</a:t>
            </a:r>
          </a:p>
          <a:p>
            <a:endParaRPr lang="en-US" dirty="0"/>
          </a:p>
          <a:p>
            <a:pPr defTabSz="966612"/>
            <a:r>
              <a:rPr lang="en-US" sz="1300" dirty="0"/>
              <a:t>They don’t FEEL like lies, they feel like the truth. The question is, would God agree? Or does He see us differently?</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38</a:t>
            </a:fld>
            <a:endParaRPr lang="en-US"/>
          </a:p>
        </p:txBody>
      </p:sp>
    </p:spTree>
    <p:extLst>
      <p:ext uri="{BB962C8B-B14F-4D97-AF65-F5344CB8AC3E}">
        <p14:creationId xmlns:p14="http://schemas.microsoft.com/office/powerpoint/2010/main" val="3724724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We deal with true </a:t>
            </a:r>
            <a:r>
              <a:rPr lang="en-US" sz="1300" i="1" dirty="0"/>
              <a:t>guilt</a:t>
            </a:r>
            <a:r>
              <a:rPr lang="en-US" sz="1300" dirty="0"/>
              <a:t> by confessing our sin. </a:t>
            </a:r>
          </a:p>
          <a:p>
            <a:pPr defTabSz="966612"/>
            <a:endParaRPr lang="en-US" sz="1300" dirty="0"/>
          </a:p>
          <a:p>
            <a:pPr defTabSz="966612"/>
            <a:r>
              <a:rPr lang="en-US" sz="1300" dirty="0"/>
              <a:t>We deal with </a:t>
            </a:r>
            <a:r>
              <a:rPr lang="en-US" sz="1300" i="1" dirty="0"/>
              <a:t>shame</a:t>
            </a:r>
            <a:r>
              <a:rPr lang="en-US" sz="1300" dirty="0"/>
              <a:t> by focusing on the grace of God’s acceptance, </a:t>
            </a:r>
          </a:p>
          <a:p>
            <a:pPr defTabSz="966612"/>
            <a:r>
              <a:rPr lang="en-US" sz="1300" dirty="0"/>
              <a:t>which neutralizes the lie that we are unacceptable and therefore worthy of rejection. </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39</a:t>
            </a:fld>
            <a:endParaRPr lang="en-US"/>
          </a:p>
        </p:txBody>
      </p:sp>
    </p:spTree>
    <p:extLst>
      <p:ext uri="{BB962C8B-B14F-4D97-AF65-F5344CB8AC3E}">
        <p14:creationId xmlns:p14="http://schemas.microsoft.com/office/powerpoint/2010/main" val="399694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a:t>
            </a:r>
            <a:r>
              <a:rPr lang="en-US" baseline="0" dirty="0"/>
              <a:t> all the things that are taught in the Lower </a:t>
            </a:r>
            <a:r>
              <a:rPr lang="en-US" baseline="0" dirty="0" err="1"/>
              <a:t>Trainswitch</a:t>
            </a:r>
            <a:r>
              <a:rPr lang="en-US" baseline="0" dirty="0"/>
              <a:t> School for Locomotives, the most important is, of course, Staying on the Rails No Matter What. </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a:t>
            </a:fld>
            <a:endParaRPr lang="en-US"/>
          </a:p>
        </p:txBody>
      </p:sp>
    </p:spTree>
    <p:extLst>
      <p:ext uri="{BB962C8B-B14F-4D97-AF65-F5344CB8AC3E}">
        <p14:creationId xmlns:p14="http://schemas.microsoft.com/office/powerpoint/2010/main" val="824866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God heals our shame by replacing it with honor.</a:t>
            </a:r>
          </a:p>
          <a:p>
            <a:endParaRPr lang="en-US" sz="1300" dirty="0"/>
          </a:p>
          <a:p>
            <a:r>
              <a:rPr lang="en-US" sz="1300" dirty="0"/>
              <a:t>Shame and honor are on opposite ends of the spectrum.</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40</a:t>
            </a:fld>
            <a:endParaRPr lang="en-US"/>
          </a:p>
        </p:txBody>
      </p:sp>
    </p:spTree>
    <p:extLst>
      <p:ext uri="{BB962C8B-B14F-4D97-AF65-F5344CB8AC3E}">
        <p14:creationId xmlns:p14="http://schemas.microsoft.com/office/powerpoint/2010/main" val="4280582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your guilt and shame being transferred onto Jesus on the cross</a:t>
            </a:r>
          </a:p>
          <a:p>
            <a:endParaRPr lang="en-US" dirty="0"/>
          </a:p>
          <a:p>
            <a:r>
              <a:rPr lang="en-US" dirty="0"/>
              <a:t>His righteousness and holiness being transferred onto you. </a:t>
            </a:r>
          </a:p>
          <a:p>
            <a:endParaRPr lang="en-US" dirty="0"/>
          </a:p>
          <a:p>
            <a:r>
              <a:rPr lang="en-US" dirty="0"/>
              <a:t>That’s the “marvelous exchange.”</a:t>
            </a:r>
          </a:p>
          <a:p>
            <a:endParaRPr lang="en-US" dirty="0"/>
          </a:p>
          <a:p>
            <a:r>
              <a:rPr lang="en-US" sz="1300" dirty="0"/>
              <a:t>Unfair God? Absolutely!</a:t>
            </a:r>
          </a:p>
          <a:p>
            <a:r>
              <a:rPr lang="en-US" sz="1300" dirty="0"/>
              <a:t>Shame emerged from sin in the Garden of Eden. </a:t>
            </a:r>
          </a:p>
          <a:p>
            <a:endParaRPr lang="en-US" sz="1300" dirty="0"/>
          </a:p>
          <a:p>
            <a:r>
              <a:rPr lang="en-US" sz="1300" dirty="0"/>
              <a:t>Gen 3:6 When the woman saw that the tree was good for food, and that it was a delight to the eyes, and that the tree was desirable to make one wise, she took from its fruit and ate; and she gave also to her husband with her, and he ate.</a:t>
            </a:r>
          </a:p>
          <a:p>
            <a:r>
              <a:rPr lang="en-US" sz="1300" dirty="0"/>
              <a:t> </a:t>
            </a:r>
          </a:p>
          <a:p>
            <a:r>
              <a:rPr lang="en-US" sz="1300" dirty="0"/>
              <a:t>Gen 3:7 Then the eyes of both of them were opened, and they knew that they were naked; and they sewed fig leaves together and made themselves loin coverings.</a:t>
            </a:r>
          </a:p>
          <a:p>
            <a:r>
              <a:rPr lang="en-US" sz="1300" dirty="0"/>
              <a:t> </a:t>
            </a:r>
          </a:p>
          <a:p>
            <a:r>
              <a:rPr lang="en-US" sz="1300" dirty="0"/>
              <a:t>Gen 3:8 They heard the sound of the LORD God walking in the garden in the cool of the day, and the man and his wife hid themselves from the presence of the LORD God among the trees of the garden.</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41</a:t>
            </a:fld>
            <a:endParaRPr lang="en-US"/>
          </a:p>
        </p:txBody>
      </p:sp>
    </p:spTree>
    <p:extLst>
      <p:ext uri="{BB962C8B-B14F-4D97-AF65-F5344CB8AC3E}">
        <p14:creationId xmlns:p14="http://schemas.microsoft.com/office/powerpoint/2010/main" val="543265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So how do we experience freedom from the bondage of shame?</a:t>
            </a:r>
          </a:p>
          <a:p>
            <a:r>
              <a:rPr lang="en-US" sz="1300" dirty="0"/>
              <a:t>By replacing the lies with God’s truth.</a:t>
            </a:r>
          </a:p>
          <a:p>
            <a:endParaRPr lang="en-US" sz="1300" dirty="0"/>
          </a:p>
          <a:p>
            <a:r>
              <a:rPr lang="en-US" sz="1300" dirty="0"/>
              <a:t>LIE: “I am naked.” (You may FEEL naked and exposed, but feelings are real but not reliable.)</a:t>
            </a:r>
          </a:p>
          <a:p>
            <a:r>
              <a:rPr lang="en-US" sz="1300" dirty="0"/>
              <a:t>TRUTH: </a:t>
            </a:r>
          </a:p>
          <a:p>
            <a:pPr marL="285750" indent="-285750">
              <a:buFont typeface="Arial" panose="020B0604020202020204" pitchFamily="34" charset="0"/>
              <a:buChar char="•"/>
            </a:pPr>
            <a:r>
              <a:rPr lang="en-US" sz="1300" dirty="0"/>
              <a:t>Covered with royal garments </a:t>
            </a:r>
          </a:p>
          <a:p>
            <a:pPr marL="285750" indent="-285750">
              <a:buFont typeface="Arial" panose="020B0604020202020204" pitchFamily="34" charset="0"/>
              <a:buChar char="•"/>
            </a:pPr>
            <a:r>
              <a:rPr lang="en-US" sz="1300" dirty="0"/>
              <a:t>“You are a chosen race, a royal priesthood” (1 Peter 2:9)</a:t>
            </a:r>
          </a:p>
          <a:p>
            <a:pPr marL="285750" indent="-285750">
              <a:buFont typeface="Arial" panose="020B0604020202020204" pitchFamily="34" charset="0"/>
              <a:buChar char="•"/>
            </a:pPr>
            <a:r>
              <a:rPr lang="en-US" sz="1300" dirty="0"/>
              <a:t>The priests’ garments, </a:t>
            </a:r>
            <a:r>
              <a:rPr lang="en-US" sz="1300" b="1" dirty="0"/>
              <a:t>the original designer clothing,</a:t>
            </a:r>
            <a:r>
              <a:rPr lang="en-US" sz="1300" dirty="0"/>
              <a:t> instantly communicated glory, beauty and splendor</a:t>
            </a:r>
          </a:p>
          <a:p>
            <a:pPr marL="285750" indent="-285750">
              <a:buFont typeface="Arial" panose="020B0604020202020204" pitchFamily="34" charset="0"/>
              <a:buChar char="•"/>
            </a:pPr>
            <a:r>
              <a:rPr lang="en-US" sz="1300" dirty="0"/>
              <a:t>We have been given a royal wardrobe because our Father is the King!</a:t>
            </a:r>
          </a:p>
          <a:p>
            <a:pPr marL="285750" indent="-285750">
              <a:buFont typeface="Arial" panose="020B0604020202020204" pitchFamily="34" charset="0"/>
              <a:buChar char="•"/>
            </a:pPr>
            <a:endParaRPr lang="en-US" sz="13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dirty="0"/>
              <a:t>God says: </a:t>
            </a:r>
            <a:r>
              <a:rPr lang="en-US" sz="1400" dirty="0"/>
              <a:t>“I HAVE COVERED YOU WITH MY ROYAL PRIESTLY GARMENTS OF GLORY, BEAUTY AND SPLENDOR.”</a:t>
            </a:r>
            <a:endParaRPr lang="en-US" sz="1300" dirty="0"/>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42</a:t>
            </a:fld>
            <a:endParaRPr lang="en-US"/>
          </a:p>
        </p:txBody>
      </p:sp>
    </p:spTree>
    <p:extLst>
      <p:ext uri="{BB962C8B-B14F-4D97-AF65-F5344CB8AC3E}">
        <p14:creationId xmlns:p14="http://schemas.microsoft.com/office/powerpoint/2010/main" val="554418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LIE: I am rejected. </a:t>
            </a:r>
          </a:p>
          <a:p>
            <a:r>
              <a:rPr lang="en-US" sz="1300" dirty="0"/>
              <a:t>TRUTH: </a:t>
            </a:r>
          </a:p>
          <a:p>
            <a:r>
              <a:rPr lang="en-US" sz="1300" dirty="0"/>
              <a:t>We are accepted in the Beloved, as children of the King (</a:t>
            </a:r>
            <a:r>
              <a:rPr lang="en-US" sz="1300" dirty="0" err="1"/>
              <a:t>Eph</a:t>
            </a:r>
            <a:r>
              <a:rPr lang="en-US" sz="1300" dirty="0"/>
              <a:t> 1:6 KJV)</a:t>
            </a:r>
          </a:p>
          <a:p>
            <a:r>
              <a:rPr lang="en-US" sz="1300" dirty="0"/>
              <a:t> </a:t>
            </a:r>
          </a:p>
          <a:p>
            <a:r>
              <a:rPr lang="en-US" sz="1300" dirty="0"/>
              <a:t>The Father has accepted us (Romans 14 :3)</a:t>
            </a:r>
          </a:p>
          <a:p>
            <a:r>
              <a:rPr lang="en-US" sz="1300" dirty="0"/>
              <a:t>Son has accepted us (Romans 15:7)</a:t>
            </a:r>
          </a:p>
          <a:p>
            <a:r>
              <a:rPr lang="en-US" sz="1300" dirty="0"/>
              <a:t> </a:t>
            </a:r>
          </a:p>
          <a:p>
            <a:r>
              <a:rPr lang="en-US" sz="1300" dirty="0"/>
              <a:t>God says: “I HAVE DECLARED YOU ACCEPTABLE AND ACCEPTED IN THE BELOVED.”</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43</a:t>
            </a:fld>
            <a:endParaRPr lang="en-US"/>
          </a:p>
        </p:txBody>
      </p:sp>
    </p:spTree>
    <p:extLst>
      <p:ext uri="{BB962C8B-B14F-4D97-AF65-F5344CB8AC3E}">
        <p14:creationId xmlns:p14="http://schemas.microsoft.com/office/powerpoint/2010/main" val="1170601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LIE: I am contaminated</a:t>
            </a:r>
          </a:p>
          <a:p>
            <a:r>
              <a:rPr lang="en-US" dirty="0"/>
              <a:t>TRUTH:</a:t>
            </a:r>
          </a:p>
          <a:p>
            <a:r>
              <a:rPr lang="en-US" dirty="0"/>
              <a:t>I am cleansed and purified by Jesus</a:t>
            </a:r>
          </a:p>
          <a:p>
            <a:endParaRPr lang="en-US" dirty="0"/>
          </a:p>
          <a:p>
            <a:r>
              <a:rPr lang="en-US" sz="1400" dirty="0"/>
              <a:t>“[S]o that He might sanctify her, having </a:t>
            </a:r>
            <a:r>
              <a:rPr lang="en-US" sz="1400" b="1" dirty="0"/>
              <a:t>cleansed</a:t>
            </a:r>
            <a:r>
              <a:rPr lang="en-US" sz="1400" dirty="0"/>
              <a:t> her by the washing of water with the word…” (Ephesians 5:26)</a:t>
            </a:r>
          </a:p>
          <a:p>
            <a:r>
              <a:rPr lang="en-US" sz="1400" dirty="0"/>
              <a:t>“[W]ho gave Himself for us . . . to </a:t>
            </a:r>
            <a:r>
              <a:rPr lang="en-US" sz="1400" b="1" dirty="0"/>
              <a:t>purify</a:t>
            </a:r>
            <a:r>
              <a:rPr lang="en-US" sz="1400" dirty="0"/>
              <a:t> for Himself a people for His own possession” (Titus 2:14)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says: </a:t>
            </a:r>
            <a:r>
              <a:rPr lang="en-US" sz="1400" dirty="0"/>
              <a:t>“I HAVE CLEANSED AND PURIFIED YOU.”</a:t>
            </a:r>
            <a:endParaRPr lang="en-US" sz="1800" dirty="0"/>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44</a:t>
            </a:fld>
            <a:endParaRPr lang="en-US"/>
          </a:p>
        </p:txBody>
      </p:sp>
    </p:spTree>
    <p:extLst>
      <p:ext uri="{BB962C8B-B14F-4D97-AF65-F5344CB8AC3E}">
        <p14:creationId xmlns:p14="http://schemas.microsoft.com/office/powerpoint/2010/main" val="431929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LIE: I will be abandoned</a:t>
            </a:r>
          </a:p>
          <a:p>
            <a:r>
              <a:rPr lang="en-US" dirty="0"/>
              <a:t>TRUTH:</a:t>
            </a:r>
          </a:p>
          <a:p>
            <a:endParaRPr lang="en-US" dirty="0"/>
          </a:p>
          <a:p>
            <a:r>
              <a:rPr lang="en-US" sz="1400" dirty="0"/>
              <a:t>Connected to the Father face to face </a:t>
            </a:r>
          </a:p>
          <a:p>
            <a:r>
              <a:rPr lang="en-US" sz="1400" dirty="0"/>
              <a:t>The LORD bless you, and keep you; the LORD make His face shine on you, and be gracious to you; the LORD lift up His countenance on you, And give you peace. (Numbers 6:24-26)</a:t>
            </a:r>
          </a:p>
          <a:p>
            <a:r>
              <a:rPr lang="en-US" sz="1400" dirty="0"/>
              <a:t>He predestined us to adoption as sons through Jesus Christ to Himself, according to the kind intention of His will (Ephesians 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says: </a:t>
            </a:r>
            <a:r>
              <a:rPr lang="en-US" sz="1400" dirty="0"/>
              <a:t>“I HAVE ADOPTED YOU INTO MY ROYAL FAMILY AND MADE YOU MY PRINCESS”</a:t>
            </a:r>
          </a:p>
          <a:p>
            <a:endParaRPr lang="en-US" dirty="0"/>
          </a:p>
          <a:p>
            <a:pPr algn="ctr"/>
            <a:r>
              <a:rPr lang="en-US" b="1" dirty="0"/>
              <a:t>Time for The </a:t>
            </a:r>
            <a:r>
              <a:rPr lang="en-US" b="1" dirty="0" err="1"/>
              <a:t>Wemmicks</a:t>
            </a:r>
            <a:r>
              <a:rPr lang="en-US" b="1" dirty="0"/>
              <a:t>?</a:t>
            </a:r>
          </a:p>
        </p:txBody>
      </p:sp>
      <p:sp>
        <p:nvSpPr>
          <p:cNvPr id="4" name="Slide Number Placeholder 3"/>
          <p:cNvSpPr>
            <a:spLocks noGrp="1"/>
          </p:cNvSpPr>
          <p:nvPr>
            <p:ph type="sldNum" sz="quarter" idx="10"/>
          </p:nvPr>
        </p:nvSpPr>
        <p:spPr/>
        <p:txBody>
          <a:bodyPr/>
          <a:lstStyle/>
          <a:p>
            <a:fld id="{A9CB36CC-6C26-4680-A7DF-B173392420AB}" type="slidenum">
              <a:rPr lang="en-US" smtClean="0"/>
              <a:t>45</a:t>
            </a:fld>
            <a:endParaRPr lang="en-US"/>
          </a:p>
        </p:txBody>
      </p:sp>
    </p:spTree>
    <p:extLst>
      <p:ext uri="{BB962C8B-B14F-4D97-AF65-F5344CB8AC3E}">
        <p14:creationId xmlns:p14="http://schemas.microsoft.com/office/powerpoint/2010/main" val="2962131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One of my mentors told me he was counseling a lady about how to deal with her shame. </a:t>
            </a:r>
          </a:p>
          <a:p>
            <a:r>
              <a:rPr lang="en-US" sz="1300" dirty="0"/>
              <a:t>He likened it to a nasty, grungy, sticky smelly old bathrobe. </a:t>
            </a:r>
          </a:p>
          <a:p>
            <a:r>
              <a:rPr lang="en-US" sz="1300" dirty="0"/>
              <a:t>When he asked her if she'd like to take it off, she shrank back and said, "NO!" </a:t>
            </a:r>
          </a:p>
          <a:p>
            <a:r>
              <a:rPr lang="en-US" sz="1300" dirty="0"/>
              <a:t>He asked why not, and she replied, "Because I'm not wearing anything underneath!" </a:t>
            </a:r>
          </a:p>
          <a:p>
            <a:endParaRPr lang="en-US" sz="1300" dirty="0"/>
          </a:p>
          <a:p>
            <a:r>
              <a:rPr lang="en-US" sz="1300" dirty="0"/>
              <a:t>And he was able to tell her, </a:t>
            </a:r>
          </a:p>
          <a:p>
            <a:r>
              <a:rPr lang="en-US" sz="1300" dirty="0"/>
              <a:t>"Oh yes, my dear, underneath that bathrobe of shame you have been clothed with the robe of righteousness! </a:t>
            </a:r>
          </a:p>
          <a:p>
            <a:r>
              <a:rPr lang="en-US" sz="1300" dirty="0"/>
              <a:t>Your shame is covering up what Jesus gave you, what He died to secure for you: </a:t>
            </a:r>
          </a:p>
          <a:p>
            <a:r>
              <a:rPr lang="en-US" sz="1300" dirty="0"/>
              <a:t>a bright and shining, beautiful robe of HIS righteousness."</a:t>
            </a:r>
          </a:p>
          <a:p>
            <a:endParaRPr lang="en-US" sz="1300" dirty="0"/>
          </a:p>
          <a:p>
            <a:r>
              <a:rPr lang="en-US" sz="1300" dirty="0"/>
              <a:t>The bathrobe came right off.</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46</a:t>
            </a:fld>
            <a:endParaRPr lang="en-US"/>
          </a:p>
        </p:txBody>
      </p:sp>
    </p:spTree>
    <p:extLst>
      <p:ext uri="{BB962C8B-B14F-4D97-AF65-F5344CB8AC3E}">
        <p14:creationId xmlns:p14="http://schemas.microsoft.com/office/powerpoint/2010/main" val="2632605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moment in a wedding ceremony where the bride and groom turn to face each other. </a:t>
            </a:r>
          </a:p>
          <a:p>
            <a:r>
              <a:rPr lang="en-US" sz="1300" dirty="0"/>
              <a:t>Jesus calls us His bride. </a:t>
            </a:r>
          </a:p>
          <a:p>
            <a:r>
              <a:rPr lang="en-US" sz="1300" dirty="0"/>
              <a:t>He turns to you as a sign of His favor. </a:t>
            </a:r>
          </a:p>
          <a:p>
            <a:r>
              <a:rPr lang="en-US" sz="1300" dirty="0"/>
              <a:t>You turn to Him and begin to reflect His beauty. </a:t>
            </a:r>
          </a:p>
          <a:p>
            <a:endParaRPr lang="en-US" sz="1300" dirty="0"/>
          </a:p>
          <a:p>
            <a:r>
              <a:rPr lang="en-US" sz="1300" dirty="0"/>
              <a:t>Turn to your King and receive freedom to replace your guilt and shame. </a:t>
            </a:r>
          </a:p>
          <a:p>
            <a:endParaRPr lang="en-US" sz="1300" dirty="0"/>
          </a:p>
          <a:p>
            <a:r>
              <a:rPr lang="en-US" sz="1300" dirty="0"/>
              <a:t>Turn to your King and find forgiveness, cleansing, acceptance, honor, worth and glory.</a:t>
            </a:r>
          </a:p>
          <a:p>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47</a:t>
            </a:fld>
            <a:endParaRPr lang="en-US"/>
          </a:p>
        </p:txBody>
      </p:sp>
    </p:spTree>
    <p:extLst>
      <p:ext uri="{BB962C8B-B14F-4D97-AF65-F5344CB8AC3E}">
        <p14:creationId xmlns:p14="http://schemas.microsoft.com/office/powerpoint/2010/main" val="418021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head of the school is an old engineer named</a:t>
            </a:r>
            <a:r>
              <a:rPr lang="en-US" baseline="0" dirty="0"/>
              <a:t> Bill. Bill always tells the new locomotives that they will never, never be good trains unless they get 100 A+ in Staying on the Rails No Matter What. All the baby engines work very hard to get 100 A+ in Staying On the Rails. After a few weeks not one of the engines in the Lower </a:t>
            </a:r>
            <a:r>
              <a:rPr lang="en-US" baseline="0" dirty="0" err="1"/>
              <a:t>Trainswitch</a:t>
            </a:r>
            <a:r>
              <a:rPr lang="en-US" baseline="0" dirty="0"/>
              <a:t> School for Trains would even think of getting off the rails, no matter – well, no matter what. </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5</a:t>
            </a:fld>
            <a:endParaRPr lang="en-US"/>
          </a:p>
        </p:txBody>
      </p:sp>
    </p:spTree>
    <p:extLst>
      <p:ext uri="{BB962C8B-B14F-4D97-AF65-F5344CB8AC3E}">
        <p14:creationId xmlns:p14="http://schemas.microsoft.com/office/powerpoint/2010/main" val="323066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day a new locomotive named Tootle came to school.</a:t>
            </a:r>
          </a:p>
          <a:p>
            <a:r>
              <a:rPr lang="en-US" baseline="0" dirty="0"/>
              <a:t>   “Here is the finest baby I’ve seen since old 600,” thought Bill. He patted the gleaming young locomotive and said, “How would you like to grow up to be the Flyer between New York and Chicago?” </a:t>
            </a:r>
          </a:p>
          <a:p>
            <a:r>
              <a:rPr lang="en-US" baseline="0" dirty="0"/>
              <a:t>   “If a Flyer goes very fast, I should like to be one,” Tootle answered. “I love to go fast. Watch me.”</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6</a:t>
            </a:fld>
            <a:endParaRPr lang="en-US"/>
          </a:p>
        </p:txBody>
      </p:sp>
    </p:spTree>
    <p:extLst>
      <p:ext uri="{BB962C8B-B14F-4D97-AF65-F5344CB8AC3E}">
        <p14:creationId xmlns:p14="http://schemas.microsoft.com/office/powerpoint/2010/main" val="210938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raced all around the roundhouse.</a:t>
            </a:r>
          </a:p>
          <a:p>
            <a:r>
              <a:rPr lang="en-US" dirty="0"/>
              <a:t>  “Good! Good!” said Bill. “You must study Whistle Blowing, Puffing Loudly When Starting, Stopping for a Red Flag Waving, and Pulling the Diner without Spilling the Soup.</a:t>
            </a:r>
          </a:p>
        </p:txBody>
      </p:sp>
      <p:sp>
        <p:nvSpPr>
          <p:cNvPr id="4" name="Slide Number Placeholder 3"/>
          <p:cNvSpPr>
            <a:spLocks noGrp="1"/>
          </p:cNvSpPr>
          <p:nvPr>
            <p:ph type="sldNum" sz="quarter" idx="10"/>
          </p:nvPr>
        </p:nvSpPr>
        <p:spPr/>
        <p:txBody>
          <a:bodyPr/>
          <a:lstStyle/>
          <a:p>
            <a:fld id="{A9CB36CC-6C26-4680-A7DF-B173392420AB}" type="slidenum">
              <a:rPr lang="en-US" smtClean="0"/>
              <a:t>7</a:t>
            </a:fld>
            <a:endParaRPr lang="en-US"/>
          </a:p>
        </p:txBody>
      </p:sp>
    </p:spTree>
    <p:extLst>
      <p:ext uri="{BB962C8B-B14F-4D97-AF65-F5344CB8AC3E}">
        <p14:creationId xmlns:p14="http://schemas.microsoft.com/office/powerpoint/2010/main" val="1454459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most of all you must study Staying on the Rails No Matter What. Remember, you can’t be a Flyer unless you get 100 A+ in Staying on the Rails.”</a:t>
            </a:r>
          </a:p>
          <a:p>
            <a:r>
              <a:rPr lang="en-US" baseline="0" dirty="0"/>
              <a:t>   Tootle promised that he would remember and that he would work very hard.</a:t>
            </a:r>
          </a:p>
          <a:p>
            <a:r>
              <a:rPr lang="en-US" baseline="0" dirty="0"/>
              <a:t>   He did, too.</a:t>
            </a:r>
          </a:p>
          <a:p>
            <a:r>
              <a:rPr lang="en-US" baseline="0" dirty="0"/>
              <a:t>   He even worked hard at Stopping for a Red Flag Waving, Tootle did not like those lessons at all. There is nothing a locomotive hates more than stopping.</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8</a:t>
            </a:fld>
            <a:endParaRPr lang="en-US"/>
          </a:p>
        </p:txBody>
      </p:sp>
    </p:spTree>
    <p:extLst>
      <p:ext uri="{BB962C8B-B14F-4D97-AF65-F5344CB8AC3E}">
        <p14:creationId xmlns:p14="http://schemas.microsoft.com/office/powerpoint/2010/main" val="100032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Bill said that no locomotive ever, ever kept going when he saw a red flag waving. </a:t>
            </a:r>
          </a:p>
          <a:p>
            <a:r>
              <a:rPr lang="en-US" dirty="0"/>
              <a:t>  One</a:t>
            </a:r>
            <a:r>
              <a:rPr lang="en-US" baseline="0" dirty="0"/>
              <a:t> day, while Tootle was practicing for his lesson in Staying on the Rails No Matter What, a dreadful thing happened.</a:t>
            </a:r>
          </a:p>
          <a:p>
            <a:r>
              <a:rPr lang="en-US" baseline="0" dirty="0"/>
              <a:t>   He looked across the  meadow he was running through and saw a fine, strong black horse,</a:t>
            </a:r>
          </a:p>
          <a:p>
            <a:r>
              <a:rPr lang="en-US" baseline="0" dirty="0"/>
              <a:t>  “Race you to the river,” shouted the black horse, and kicked up his heels.</a:t>
            </a:r>
          </a:p>
          <a:p>
            <a:r>
              <a:rPr lang="en-US" baseline="0" dirty="0"/>
              <a:t>   “If I am going to be a Flyer, I can’t let a horse beat me,” he puffed. “Everyone at school will laugh at me.”</a:t>
            </a:r>
          </a:p>
          <a:p>
            <a:r>
              <a:rPr lang="en-US" baseline="0" dirty="0"/>
              <a:t>   His wheels turned so fast that they were silver streaks. And just as Tootle was sure he could win, the tracks made a great curve.</a:t>
            </a:r>
            <a:endParaRPr lang="en-US" dirty="0"/>
          </a:p>
        </p:txBody>
      </p:sp>
      <p:sp>
        <p:nvSpPr>
          <p:cNvPr id="4" name="Slide Number Placeholder 3"/>
          <p:cNvSpPr>
            <a:spLocks noGrp="1"/>
          </p:cNvSpPr>
          <p:nvPr>
            <p:ph type="sldNum" sz="quarter" idx="10"/>
          </p:nvPr>
        </p:nvSpPr>
        <p:spPr/>
        <p:txBody>
          <a:bodyPr/>
          <a:lstStyle/>
          <a:p>
            <a:fld id="{A9CB36CC-6C26-4680-A7DF-B173392420AB}" type="slidenum">
              <a:rPr lang="en-US" smtClean="0"/>
              <a:t>9</a:t>
            </a:fld>
            <a:endParaRPr lang="en-US"/>
          </a:p>
        </p:txBody>
      </p:sp>
    </p:spTree>
    <p:extLst>
      <p:ext uri="{BB962C8B-B14F-4D97-AF65-F5344CB8AC3E}">
        <p14:creationId xmlns:p14="http://schemas.microsoft.com/office/powerpoint/2010/main" val="1302144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7/4/2017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7/4/2017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7/4/2017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7/4/2017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7/4/2017</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7/4/2017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7/4/2017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7/4/2017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7/4/2017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7/4/2017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7/4/2017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7/4/2017</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Freedom from Our Past</a:t>
            </a:r>
          </a:p>
        </p:txBody>
      </p:sp>
      <p:sp>
        <p:nvSpPr>
          <p:cNvPr id="3" name="Subtitle 2"/>
          <p:cNvSpPr>
            <a:spLocks noGrp="1"/>
          </p:cNvSpPr>
          <p:nvPr>
            <p:ph type="subTitle" idx="1"/>
          </p:nvPr>
        </p:nvSpPr>
        <p:spPr/>
        <p:txBody>
          <a:bodyPr>
            <a:normAutofit fontScale="85000" lnSpcReduction="20000"/>
          </a:bodyPr>
          <a:lstStyle/>
          <a:p>
            <a:r>
              <a:rPr lang="en-US" sz="2800" dirty="0"/>
              <a:t>Sue Bohlin</a:t>
            </a:r>
          </a:p>
          <a:p>
            <a:r>
              <a:rPr lang="en-US" sz="2800" dirty="0"/>
              <a:t>Cruise Retreat 2017</a:t>
            </a:r>
          </a:p>
          <a:p>
            <a:r>
              <a:rPr lang="en-US" sz="2800" dirty="0"/>
              <a:t>@</a:t>
            </a:r>
            <a:r>
              <a:rPr lang="en-US" sz="2800" dirty="0" err="1"/>
              <a:t>suebohlin</a:t>
            </a:r>
            <a:endParaRPr lang="en-US" sz="2800" dirty="0"/>
          </a:p>
        </p:txBody>
      </p:sp>
    </p:spTree>
    <p:extLst>
      <p:ext uri="{BB962C8B-B14F-4D97-AF65-F5344CB8AC3E}">
        <p14:creationId xmlns:p14="http://schemas.microsoft.com/office/powerpoint/2010/main" val="35344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576" y="1917192"/>
            <a:ext cx="5260848" cy="3023616"/>
          </a:xfrm>
          <a:prstGeom prst="rect">
            <a:avLst/>
          </a:prstGeom>
        </p:spPr>
      </p:pic>
    </p:spTree>
    <p:extLst>
      <p:ext uri="{BB962C8B-B14F-4D97-AF65-F5344CB8AC3E}">
        <p14:creationId xmlns:p14="http://schemas.microsoft.com/office/powerpoint/2010/main" val="343095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772" y="368848"/>
            <a:ext cx="7510890" cy="5825890"/>
          </a:xfrm>
          <a:prstGeom prst="rect">
            <a:avLst/>
          </a:prstGeom>
        </p:spPr>
      </p:pic>
    </p:spTree>
    <p:extLst>
      <p:ext uri="{BB962C8B-B14F-4D97-AF65-F5344CB8AC3E}">
        <p14:creationId xmlns:p14="http://schemas.microsoft.com/office/powerpoint/2010/main" val="283425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928" y="1236371"/>
            <a:ext cx="8337918" cy="4211391"/>
          </a:xfrm>
          <a:prstGeom prst="rect">
            <a:avLst/>
          </a:prstGeom>
        </p:spPr>
      </p:pic>
    </p:spTree>
    <p:extLst>
      <p:ext uri="{BB962C8B-B14F-4D97-AF65-F5344CB8AC3E}">
        <p14:creationId xmlns:p14="http://schemas.microsoft.com/office/powerpoint/2010/main" val="262697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99" y="106303"/>
            <a:ext cx="9900454" cy="6663332"/>
          </a:xfrm>
          <a:prstGeom prst="rect">
            <a:avLst/>
          </a:prstGeom>
        </p:spPr>
      </p:pic>
    </p:spTree>
    <p:extLst>
      <p:ext uri="{BB962C8B-B14F-4D97-AF65-F5344CB8AC3E}">
        <p14:creationId xmlns:p14="http://schemas.microsoft.com/office/powerpoint/2010/main" val="257616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406" y="532398"/>
            <a:ext cx="8448540" cy="5649666"/>
          </a:xfrm>
          <a:prstGeom prst="rect">
            <a:avLst/>
          </a:prstGeom>
        </p:spPr>
      </p:pic>
    </p:spTree>
    <p:extLst>
      <p:ext uri="{BB962C8B-B14F-4D97-AF65-F5344CB8AC3E}">
        <p14:creationId xmlns:p14="http://schemas.microsoft.com/office/powerpoint/2010/main" val="348976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839" y="340601"/>
            <a:ext cx="4684016" cy="6098836"/>
          </a:xfrm>
          <a:prstGeom prst="rect">
            <a:avLst/>
          </a:prstGeom>
        </p:spPr>
      </p:pic>
    </p:spTree>
    <p:extLst>
      <p:ext uri="{BB962C8B-B14F-4D97-AF65-F5344CB8AC3E}">
        <p14:creationId xmlns:p14="http://schemas.microsoft.com/office/powerpoint/2010/main" val="270048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896" y="238613"/>
            <a:ext cx="6941712" cy="6268354"/>
          </a:xfrm>
          <a:prstGeom prst="rect">
            <a:avLst/>
          </a:prstGeom>
        </p:spPr>
      </p:pic>
    </p:spTree>
    <p:extLst>
      <p:ext uri="{BB962C8B-B14F-4D97-AF65-F5344CB8AC3E}">
        <p14:creationId xmlns:p14="http://schemas.microsoft.com/office/powerpoint/2010/main" val="42497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012" y="431458"/>
            <a:ext cx="7159728" cy="5982222"/>
          </a:xfrm>
          <a:prstGeom prst="rect">
            <a:avLst/>
          </a:prstGeom>
        </p:spPr>
      </p:pic>
    </p:spTree>
    <p:extLst>
      <p:ext uri="{BB962C8B-B14F-4D97-AF65-F5344CB8AC3E}">
        <p14:creationId xmlns:p14="http://schemas.microsoft.com/office/powerpoint/2010/main" val="39344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737" y="1086862"/>
            <a:ext cx="8312311" cy="4927572"/>
          </a:xfrm>
          <a:prstGeom prst="rect">
            <a:avLst/>
          </a:prstGeom>
        </p:spPr>
      </p:pic>
    </p:spTree>
    <p:extLst>
      <p:ext uri="{BB962C8B-B14F-4D97-AF65-F5344CB8AC3E}">
        <p14:creationId xmlns:p14="http://schemas.microsoft.com/office/powerpoint/2010/main" val="174302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92" y="942431"/>
            <a:ext cx="8545586" cy="4994729"/>
          </a:xfrm>
          <a:prstGeom prst="rect">
            <a:avLst/>
          </a:prstGeom>
        </p:spPr>
      </p:pic>
    </p:spTree>
    <p:extLst>
      <p:ext uri="{BB962C8B-B14F-4D97-AF65-F5344CB8AC3E}">
        <p14:creationId xmlns:p14="http://schemas.microsoft.com/office/powerpoint/2010/main" val="382932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Tootle the Train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272" y="975325"/>
            <a:ext cx="4632365" cy="5753885"/>
          </a:xfrm>
          <a:prstGeom prst="rect">
            <a:avLst/>
          </a:prstGeom>
        </p:spPr>
      </p:pic>
    </p:spTree>
    <p:extLst>
      <p:ext uri="{BB962C8B-B14F-4D97-AF65-F5344CB8AC3E}">
        <p14:creationId xmlns:p14="http://schemas.microsoft.com/office/powerpoint/2010/main" val="232385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018" y="220412"/>
            <a:ext cx="5902537" cy="6412208"/>
          </a:xfrm>
          <a:prstGeom prst="rect">
            <a:avLst/>
          </a:prstGeom>
        </p:spPr>
      </p:pic>
    </p:spTree>
    <p:extLst>
      <p:ext uri="{BB962C8B-B14F-4D97-AF65-F5344CB8AC3E}">
        <p14:creationId xmlns:p14="http://schemas.microsoft.com/office/powerpoint/2010/main" val="125923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Desire for Our Lives</a:t>
            </a:r>
          </a:p>
        </p:txBody>
      </p:sp>
      <p:sp>
        <p:nvSpPr>
          <p:cNvPr id="3" name="Content Placeholder 2"/>
          <p:cNvSpPr>
            <a:spLocks noGrp="1"/>
          </p:cNvSpPr>
          <p:nvPr>
            <p:ph idx="1"/>
          </p:nvPr>
        </p:nvSpPr>
        <p:spPr>
          <a:xfrm>
            <a:off x="680321" y="2336873"/>
            <a:ext cx="10614451" cy="4192716"/>
          </a:xfrm>
        </p:spPr>
        <p:txBody>
          <a:bodyPr>
            <a:normAutofit/>
          </a:bodyPr>
          <a:lstStyle/>
          <a:p>
            <a:pPr marL="0" indent="0">
              <a:buNone/>
            </a:pPr>
            <a:endParaRPr lang="en-US" dirty="0"/>
          </a:p>
        </p:txBody>
      </p:sp>
    </p:spTree>
    <p:extLst>
      <p:ext uri="{BB962C8B-B14F-4D97-AF65-F5344CB8AC3E}">
        <p14:creationId xmlns:p14="http://schemas.microsoft.com/office/powerpoint/2010/main" val="281037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Desire for Our Lives</a:t>
            </a:r>
          </a:p>
        </p:txBody>
      </p:sp>
      <p:sp>
        <p:nvSpPr>
          <p:cNvPr id="3" name="Content Placeholder 2"/>
          <p:cNvSpPr>
            <a:spLocks noGrp="1"/>
          </p:cNvSpPr>
          <p:nvPr>
            <p:ph idx="1"/>
          </p:nvPr>
        </p:nvSpPr>
        <p:spPr>
          <a:xfrm>
            <a:off x="680321" y="2336873"/>
            <a:ext cx="10614451" cy="4192716"/>
          </a:xfrm>
        </p:spPr>
        <p:txBody>
          <a:bodyPr>
            <a:normAutofit lnSpcReduction="10000"/>
          </a:bodyPr>
          <a:lstStyle/>
          <a:p>
            <a:pPr marL="0" indent="0">
              <a:buNone/>
            </a:pPr>
            <a:r>
              <a:rPr lang="en-US" dirty="0" err="1"/>
              <a:t>Deut</a:t>
            </a:r>
            <a:r>
              <a:rPr lang="en-US" dirty="0"/>
              <a:t> 4:40 "So you shall keep His statutes and His commandments which I am giving you today</a:t>
            </a:r>
            <a:r>
              <a:rPr lang="en-US" sz="3000" b="1" dirty="0"/>
              <a:t>, </a:t>
            </a:r>
            <a:r>
              <a:rPr lang="en-US" sz="3000" b="1" dirty="0">
                <a:solidFill>
                  <a:srgbClr val="FFFF00"/>
                </a:solidFill>
              </a:rPr>
              <a:t>that it may go well with you</a:t>
            </a:r>
            <a:r>
              <a:rPr lang="en-US" sz="3000" b="1" dirty="0"/>
              <a:t> </a:t>
            </a:r>
            <a:r>
              <a:rPr lang="en-US" dirty="0"/>
              <a:t>and with your children after you, and that you may live long on the land which the LORD your God is giving you for all time.“</a:t>
            </a:r>
          </a:p>
          <a:p>
            <a:endParaRPr lang="en-US" sz="3000" b="1" dirty="0"/>
          </a:p>
          <a:p>
            <a:r>
              <a:rPr lang="en-US" dirty="0"/>
              <a:t>Deuteronomy 5:16</a:t>
            </a:r>
          </a:p>
          <a:p>
            <a:r>
              <a:rPr lang="en-US" dirty="0"/>
              <a:t>Deuteronomy 5:33</a:t>
            </a:r>
          </a:p>
          <a:p>
            <a:r>
              <a:rPr lang="en-US" dirty="0"/>
              <a:t>Deuteronomy 6:3</a:t>
            </a:r>
          </a:p>
          <a:p>
            <a:r>
              <a:rPr lang="en-US" dirty="0"/>
              <a:t>Deuteronomy 6:19</a:t>
            </a:r>
          </a:p>
          <a:p>
            <a:r>
              <a:rPr lang="en-US" dirty="0"/>
              <a:t>Deuteronomy 12:28</a:t>
            </a:r>
          </a:p>
        </p:txBody>
      </p:sp>
    </p:spTree>
    <p:extLst>
      <p:ext uri="{BB962C8B-B14F-4D97-AF65-F5344CB8AC3E}">
        <p14:creationId xmlns:p14="http://schemas.microsoft.com/office/powerpoint/2010/main" val="19644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Freedom isn’t found in doing what we want to do.</a:t>
            </a:r>
            <a:br>
              <a:rPr lang="en-US" dirty="0"/>
            </a:br>
            <a:r>
              <a:rPr lang="en-US" dirty="0"/>
              <a:t>It’s the power to do what is right.</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79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CE02F-3CEC-4EA7-8E12-9B915B19D67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FF3ECBC-7E94-45EE-A1D2-FAAD77CC3CF4}"/>
              </a:ext>
            </a:extLst>
          </p:cNvPr>
          <p:cNvSpPr>
            <a:spLocks noGrp="1"/>
          </p:cNvSpPr>
          <p:nvPr>
            <p:ph type="body" idx="1"/>
          </p:nvPr>
        </p:nvSpPr>
        <p:spPr/>
        <p:txBody>
          <a:bodyPr/>
          <a:lstStyle/>
          <a:p>
            <a:endParaRPr lang="en-US"/>
          </a:p>
        </p:txBody>
      </p:sp>
      <p:pic>
        <p:nvPicPr>
          <p:cNvPr id="1026" name="Picture 2" descr="Image result for women in chains">
            <a:extLst>
              <a:ext uri="{FF2B5EF4-FFF2-40B4-BE49-F238E27FC236}">
                <a16:creationId xmlns:a16="http://schemas.microsoft.com/office/drawing/2014/main" id="{D1C2F4B2-396E-443C-9675-A6D8AF7BD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42199"/>
            <a:ext cx="12809220" cy="8005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E59934-580D-4C64-9723-63805495DFEF}"/>
              </a:ext>
            </a:extLst>
          </p:cNvPr>
          <p:cNvSpPr txBox="1"/>
          <p:nvPr/>
        </p:nvSpPr>
        <p:spPr>
          <a:xfrm>
            <a:off x="6248400" y="190500"/>
            <a:ext cx="5638800" cy="1569660"/>
          </a:xfrm>
          <a:prstGeom prst="rect">
            <a:avLst/>
          </a:prstGeom>
          <a:noFill/>
        </p:spPr>
        <p:txBody>
          <a:bodyPr wrap="square" rtlCol="0">
            <a:spAutoFit/>
          </a:bodyPr>
          <a:lstStyle/>
          <a:p>
            <a:r>
              <a:rPr lang="en-US" sz="9600" dirty="0"/>
              <a:t>Guilt</a:t>
            </a:r>
            <a:endParaRPr lang="en-US" dirty="0"/>
          </a:p>
        </p:txBody>
      </p:sp>
    </p:spTree>
    <p:extLst>
      <p:ext uri="{BB962C8B-B14F-4D97-AF65-F5344CB8AC3E}">
        <p14:creationId xmlns:p14="http://schemas.microsoft.com/office/powerpoint/2010/main" val="1927614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322D-24B9-48D1-A035-6F5FC41DD40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60C2ACC-F1C7-4FF3-AE0C-2380194B8B32}"/>
              </a:ext>
            </a:extLst>
          </p:cNvPr>
          <p:cNvSpPr>
            <a:spLocks noGrp="1"/>
          </p:cNvSpPr>
          <p:nvPr>
            <p:ph type="body" idx="1"/>
          </p:nvPr>
        </p:nvSpPr>
        <p:spPr/>
        <p:txBody>
          <a:bodyPr/>
          <a:lstStyle/>
          <a:p>
            <a:endParaRPr lang="en-US"/>
          </a:p>
        </p:txBody>
      </p:sp>
      <p:pic>
        <p:nvPicPr>
          <p:cNvPr id="3074" name="Picture 2" descr="Image result for women in chains">
            <a:extLst>
              <a:ext uri="{FF2B5EF4-FFF2-40B4-BE49-F238E27FC236}">
                <a16:creationId xmlns:a16="http://schemas.microsoft.com/office/drawing/2014/main" id="{BCD9F150-020E-44DA-84D2-E704C35A0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610"/>
            <a:ext cx="12192000" cy="8113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09E91D-73C3-4972-BCE4-2E52BD571BDA}"/>
              </a:ext>
            </a:extLst>
          </p:cNvPr>
          <p:cNvSpPr txBox="1"/>
          <p:nvPr/>
        </p:nvSpPr>
        <p:spPr>
          <a:xfrm>
            <a:off x="4972050" y="666750"/>
            <a:ext cx="3247853" cy="1477328"/>
          </a:xfrm>
          <a:prstGeom prst="rect">
            <a:avLst/>
          </a:prstGeom>
          <a:noFill/>
        </p:spPr>
        <p:txBody>
          <a:bodyPr wrap="square" rtlCol="0">
            <a:spAutoFit/>
          </a:bodyPr>
          <a:lstStyle/>
          <a:p>
            <a:r>
              <a:rPr lang="en-US" sz="7200" dirty="0">
                <a:solidFill>
                  <a:schemeClr val="accent6"/>
                </a:solidFill>
              </a:rPr>
              <a:t>Shame</a:t>
            </a:r>
          </a:p>
          <a:p>
            <a:endParaRPr lang="en-US" dirty="0"/>
          </a:p>
        </p:txBody>
      </p:sp>
    </p:spTree>
    <p:extLst>
      <p:ext uri="{BB962C8B-B14F-4D97-AF65-F5344CB8AC3E}">
        <p14:creationId xmlns:p14="http://schemas.microsoft.com/office/powerpoint/2010/main" val="1647037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ln>
            <a:noFill/>
          </a:ln>
          <a:effectLst/>
        </p:spPr>
      </p:sp>
      <p:pic>
        <p:nvPicPr>
          <p:cNvPr id="12" name="Picture 1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brown and white dog looking at the camera&#10;&#10;Description generated with very high confidence">
            <a:extLst>
              <a:ext uri="{FF2B5EF4-FFF2-40B4-BE49-F238E27FC236}">
                <a16:creationId xmlns:a16="http://schemas.microsoft.com/office/drawing/2014/main" id="{E6FAB5F2-8AD2-4F71-8B8D-8822FEADBC16}"/>
              </a:ext>
            </a:extLst>
          </p:cNvPr>
          <p:cNvPicPr>
            <a:picLocks noChangeAspect="1"/>
          </p:cNvPicPr>
          <p:nvPr/>
        </p:nvPicPr>
        <p:blipFill rotWithShape="1">
          <a:blip r:embed="rId6"/>
          <a:srcRect r="331" b="1"/>
          <a:stretch/>
        </p:blipFill>
        <p:spPr>
          <a:xfrm>
            <a:off x="4644526" y="10"/>
            <a:ext cx="7552945" cy="6857990"/>
          </a:xfrm>
          <a:prstGeom prst="rect">
            <a:avLst/>
          </a:prstGeom>
          <a:ln>
            <a:noFill/>
          </a:ln>
          <a:effectLst/>
        </p:spPr>
      </p:pic>
      <p:pic>
        <p:nvPicPr>
          <p:cNvPr id="22" name="Picture 2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800485-EDD7-4F47-8FD6-EEF63E2A14E5}"/>
              </a:ext>
            </a:extLst>
          </p:cNvPr>
          <p:cNvSpPr>
            <a:spLocks noGrp="1"/>
          </p:cNvSpPr>
          <p:nvPr>
            <p:ph type="title"/>
          </p:nvPr>
        </p:nvSpPr>
        <p:spPr>
          <a:xfrm>
            <a:off x="680322" y="2063262"/>
            <a:ext cx="3739278" cy="2661138"/>
          </a:xfrm>
        </p:spPr>
        <p:txBody>
          <a:bodyPr vert="horz" lIns="91440" tIns="45720" rIns="91440" bIns="45720" rtlCol="0" anchor="b">
            <a:normAutofit/>
          </a:bodyPr>
          <a:lstStyle/>
          <a:p>
            <a:r>
              <a:rPr lang="en-US" sz="5400" dirty="0"/>
              <a:t>Guilt</a:t>
            </a:r>
          </a:p>
        </p:txBody>
      </p:sp>
      <p:sp>
        <p:nvSpPr>
          <p:cNvPr id="3" name="Text Placeholder 2">
            <a:extLst>
              <a:ext uri="{FF2B5EF4-FFF2-40B4-BE49-F238E27FC236}">
                <a16:creationId xmlns:a16="http://schemas.microsoft.com/office/drawing/2014/main" id="{B877B2C9-134E-4137-920A-AA090D319D75}"/>
              </a:ext>
            </a:extLst>
          </p:cNvPr>
          <p:cNvSpPr>
            <a:spLocks noGrp="1"/>
          </p:cNvSpPr>
          <p:nvPr>
            <p:ph type="body" idx="1"/>
          </p:nvPr>
        </p:nvSpPr>
        <p:spPr>
          <a:xfrm>
            <a:off x="680323" y="5101298"/>
            <a:ext cx="3739277" cy="1116622"/>
          </a:xfrm>
        </p:spPr>
        <p:txBody>
          <a:bodyPr vert="horz" lIns="91440" tIns="45720" rIns="91440" bIns="45720" rtlCol="0">
            <a:normAutofit/>
          </a:bodyPr>
          <a:lstStyle/>
          <a:p>
            <a:endParaRPr lang="en-US">
              <a:solidFill>
                <a:schemeClr val="tx1"/>
              </a:solidFill>
            </a:endParaRPr>
          </a:p>
        </p:txBody>
      </p:sp>
    </p:spTree>
    <p:extLst>
      <p:ext uri="{BB962C8B-B14F-4D97-AF65-F5344CB8AC3E}">
        <p14:creationId xmlns:p14="http://schemas.microsoft.com/office/powerpoint/2010/main" val="129804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950451"/>
            <a:ext cx="9613861" cy="1080938"/>
          </a:xfrm>
        </p:spPr>
        <p:txBody>
          <a:bodyPr>
            <a:normAutofit fontScale="90000"/>
          </a:bodyPr>
          <a:lstStyle/>
          <a:p>
            <a:r>
              <a:rPr lang="en-US" b="1" dirty="0"/>
              <a:t>Guilt is what we feel when we think we have broken a rule or fallen short of a standard.</a:t>
            </a:r>
            <a:br>
              <a:rPr lang="en-US" dirty="0"/>
            </a:br>
            <a:endParaRPr lang="en-US" dirty="0"/>
          </a:p>
        </p:txBody>
      </p:sp>
      <p:sp>
        <p:nvSpPr>
          <p:cNvPr id="4" name="Content Placeholder 3"/>
          <p:cNvSpPr>
            <a:spLocks noGrp="1"/>
          </p:cNvSpPr>
          <p:nvPr>
            <p:ph idx="1"/>
          </p:nvPr>
        </p:nvSpPr>
        <p:spPr/>
        <p:txBody>
          <a:bodyPr/>
          <a:lstStyle/>
          <a:p>
            <a:r>
              <a:rPr lang="en-US" sz="3600" dirty="0"/>
              <a:t>Emotional / Logical</a:t>
            </a:r>
          </a:p>
          <a:p>
            <a:r>
              <a:rPr lang="en-US" sz="3600" dirty="0"/>
              <a:t>Perception / Reality</a:t>
            </a:r>
          </a:p>
          <a:p>
            <a:endParaRPr lang="en-US" dirty="0"/>
          </a:p>
        </p:txBody>
      </p:sp>
    </p:spTree>
    <p:extLst>
      <p:ext uri="{BB962C8B-B14F-4D97-AF65-F5344CB8AC3E}">
        <p14:creationId xmlns:p14="http://schemas.microsoft.com/office/powerpoint/2010/main" val="41401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Guilt can be both a fact and a feeling</a:t>
            </a:r>
            <a:endParaRPr lang="en-US" dirty="0"/>
          </a:p>
        </p:txBody>
      </p:sp>
      <p:sp>
        <p:nvSpPr>
          <p:cNvPr id="3" name="Content Placeholder 2"/>
          <p:cNvSpPr>
            <a:spLocks noGrp="1"/>
          </p:cNvSpPr>
          <p:nvPr>
            <p:ph idx="1"/>
          </p:nvPr>
        </p:nvSpPr>
        <p:spPr/>
        <p:txBody>
          <a:bodyPr>
            <a:normAutofit/>
          </a:bodyPr>
          <a:lstStyle/>
          <a:p>
            <a:r>
              <a:rPr lang="en-US" sz="3600" i="1" dirty="0"/>
              <a:t>Be</a:t>
            </a:r>
            <a:r>
              <a:rPr lang="en-US" sz="3600" b="1" i="1" dirty="0"/>
              <a:t> </a:t>
            </a:r>
            <a:r>
              <a:rPr lang="en-US" sz="3600" dirty="0"/>
              <a:t>guilty and not </a:t>
            </a:r>
            <a:r>
              <a:rPr lang="en-US" sz="3600" i="1" dirty="0"/>
              <a:t>feel </a:t>
            </a:r>
            <a:r>
              <a:rPr lang="en-US" sz="3600" dirty="0"/>
              <a:t>guilty </a:t>
            </a:r>
          </a:p>
          <a:p>
            <a:r>
              <a:rPr lang="en-US" sz="3600" i="1" dirty="0"/>
              <a:t>Feel</a:t>
            </a:r>
            <a:r>
              <a:rPr lang="en-US" sz="3600" dirty="0"/>
              <a:t> guilty and not </a:t>
            </a:r>
            <a:r>
              <a:rPr lang="en-US" sz="3600" i="1" dirty="0"/>
              <a:t>be</a:t>
            </a:r>
            <a:r>
              <a:rPr lang="en-US" sz="3600" dirty="0"/>
              <a:t> guilty </a:t>
            </a:r>
          </a:p>
        </p:txBody>
      </p:sp>
    </p:spTree>
    <p:extLst>
      <p:ext uri="{BB962C8B-B14F-4D97-AF65-F5344CB8AC3E}">
        <p14:creationId xmlns:p14="http://schemas.microsoft.com/office/powerpoint/2010/main" val="96412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 guilt</a:t>
            </a:r>
          </a:p>
        </p:txBody>
      </p:sp>
      <p:sp>
        <p:nvSpPr>
          <p:cNvPr id="3" name="Content Placeholder 2"/>
          <p:cNvSpPr>
            <a:spLocks noGrp="1"/>
          </p:cNvSpPr>
          <p:nvPr>
            <p:ph idx="1"/>
          </p:nvPr>
        </p:nvSpPr>
        <p:spPr>
          <a:xfrm>
            <a:off x="680321" y="2336873"/>
            <a:ext cx="10471773" cy="4279080"/>
          </a:xfrm>
        </p:spPr>
        <p:txBody>
          <a:bodyPr>
            <a:normAutofit/>
          </a:bodyPr>
          <a:lstStyle/>
          <a:p>
            <a:r>
              <a:rPr lang="en-US" sz="3200" b="1" dirty="0"/>
              <a:t>P</a:t>
            </a:r>
            <a:r>
              <a:rPr lang="en-US" sz="3200" dirty="0"/>
              <a:t>ushes us to God </a:t>
            </a:r>
          </a:p>
          <a:p>
            <a:r>
              <a:rPr lang="en-US" sz="3200" dirty="0"/>
              <a:t>Leads to joy, peace, grace, love. </a:t>
            </a:r>
          </a:p>
          <a:p>
            <a:r>
              <a:rPr lang="en-US" sz="3200" dirty="0"/>
              <a:t>Confession and receiving God’s forgiveness and cleansing </a:t>
            </a:r>
          </a:p>
          <a:p>
            <a:endParaRPr lang="en-US" sz="3200" dirty="0"/>
          </a:p>
          <a:p>
            <a:pPr marL="457200" lvl="1" indent="0">
              <a:buNone/>
            </a:pPr>
            <a:r>
              <a:rPr lang="en-US" sz="2800" dirty="0"/>
              <a:t>If we </a:t>
            </a:r>
            <a:r>
              <a:rPr lang="en-US" sz="2800" b="1" dirty="0">
                <a:solidFill>
                  <a:srgbClr val="FFFF00"/>
                </a:solidFill>
              </a:rPr>
              <a:t>confess</a:t>
            </a:r>
            <a:r>
              <a:rPr lang="en-US" sz="2800" dirty="0"/>
              <a:t> our sins, God is faithful and just to </a:t>
            </a:r>
            <a:r>
              <a:rPr lang="en-US" sz="2800" b="1" dirty="0">
                <a:solidFill>
                  <a:srgbClr val="FFFF00"/>
                </a:solidFill>
              </a:rPr>
              <a:t>forgive</a:t>
            </a:r>
            <a:r>
              <a:rPr lang="en-US" sz="2800" dirty="0"/>
              <a:t> us our sins and </a:t>
            </a:r>
            <a:r>
              <a:rPr lang="en-US" sz="2800" b="1" dirty="0">
                <a:solidFill>
                  <a:srgbClr val="FFFF00"/>
                </a:solidFill>
              </a:rPr>
              <a:t>cleanse</a:t>
            </a:r>
            <a:r>
              <a:rPr lang="en-US" sz="2800" dirty="0"/>
              <a:t> us from all unrighteousness. (1 John 1:9)</a:t>
            </a:r>
          </a:p>
        </p:txBody>
      </p:sp>
    </p:spTree>
    <p:extLst>
      <p:ext uri="{BB962C8B-B14F-4D97-AF65-F5344CB8AC3E}">
        <p14:creationId xmlns:p14="http://schemas.microsoft.com/office/powerpoint/2010/main" val="1078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989" y="785610"/>
            <a:ext cx="9304586" cy="5447763"/>
          </a:xfrm>
          <a:prstGeom prst="rect">
            <a:avLst/>
          </a:prstGeom>
        </p:spPr>
      </p:pic>
    </p:spTree>
    <p:extLst>
      <p:ext uri="{BB962C8B-B14F-4D97-AF65-F5344CB8AC3E}">
        <p14:creationId xmlns:p14="http://schemas.microsoft.com/office/powerpoint/2010/main" val="186647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False guilt</a:t>
            </a:r>
          </a:p>
        </p:txBody>
      </p:sp>
      <p:sp>
        <p:nvSpPr>
          <p:cNvPr id="3" name="Content Placeholder 2"/>
          <p:cNvSpPr>
            <a:spLocks noGrp="1"/>
          </p:cNvSpPr>
          <p:nvPr>
            <p:ph idx="1"/>
          </p:nvPr>
        </p:nvSpPr>
        <p:spPr/>
        <p:txBody>
          <a:bodyPr>
            <a:normAutofit lnSpcReduction="10000"/>
          </a:bodyPr>
          <a:lstStyle/>
          <a:p>
            <a:r>
              <a:rPr lang="en-US" sz="3200" b="1" dirty="0"/>
              <a:t>K</a:t>
            </a:r>
            <a:r>
              <a:rPr lang="en-US" sz="3200" dirty="0"/>
              <a:t>eeps us away from God </a:t>
            </a:r>
          </a:p>
          <a:p>
            <a:r>
              <a:rPr lang="en-US" sz="3200" dirty="0"/>
              <a:t>Focused on ourselves </a:t>
            </a:r>
          </a:p>
          <a:p>
            <a:r>
              <a:rPr lang="en-US" sz="3200" dirty="0"/>
              <a:t>Leads to despair, discouragement, depression, disappointment</a:t>
            </a:r>
          </a:p>
          <a:p>
            <a:endParaRPr lang="en-US" sz="3200" dirty="0"/>
          </a:p>
          <a:p>
            <a:pPr marL="457200" lvl="1" indent="0">
              <a:buNone/>
            </a:pPr>
            <a:r>
              <a:rPr lang="en-US" sz="2800" dirty="0"/>
              <a:t>Godly sorrow brings repentance that leads to salvation and leaves no regret, but worldly sorrow brings death. (2 Corinthians 7:10)</a:t>
            </a:r>
          </a:p>
          <a:p>
            <a:endParaRPr lang="en-US" dirty="0"/>
          </a:p>
        </p:txBody>
      </p:sp>
    </p:spTree>
    <p:extLst>
      <p:ext uri="{BB962C8B-B14F-4D97-AF65-F5344CB8AC3E}">
        <p14:creationId xmlns:p14="http://schemas.microsoft.com/office/powerpoint/2010/main" val="31576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your bucket?</a:t>
            </a:r>
          </a:p>
        </p:txBody>
      </p:sp>
      <p:sp>
        <p:nvSpPr>
          <p:cNvPr id="5" name="Content Placeholder 4"/>
          <p:cNvSpPr>
            <a:spLocks noGrp="1"/>
          </p:cNvSpPr>
          <p:nvPr>
            <p:ph sz="half" idx="2"/>
          </p:nvPr>
        </p:nvSpPr>
        <p:spPr>
          <a:xfrm>
            <a:off x="4967568" y="2944906"/>
            <a:ext cx="6633882" cy="4069976"/>
          </a:xfrm>
        </p:spPr>
        <p:txBody>
          <a:bodyPr/>
          <a:lstStyle/>
          <a:p>
            <a:pPr lvl="0"/>
            <a:r>
              <a:rPr lang="en-US" sz="3200" dirty="0"/>
              <a:t>Was it really my responsibility?</a:t>
            </a:r>
          </a:p>
          <a:p>
            <a:pPr lvl="0"/>
            <a:r>
              <a:rPr lang="en-US" sz="3200" dirty="0"/>
              <a:t>Was it a choice I made, or was it done to me?</a:t>
            </a:r>
          </a:p>
          <a:p>
            <a:pPr lvl="0"/>
            <a:r>
              <a:rPr lang="en-US" sz="3200" dirty="0"/>
              <a:t>Take responsibility for your choices, let the rest go</a:t>
            </a:r>
          </a:p>
          <a:p>
            <a:endParaRPr lang="en-US" dirty="0"/>
          </a:p>
        </p:txBody>
      </p:sp>
      <p:pic>
        <p:nvPicPr>
          <p:cNvPr id="7" name="Content Placeholder 6" descr="A picture containing cup, table, indoor, tableware&#10;&#10;Description generated with very high confidence">
            <a:extLst>
              <a:ext uri="{FF2B5EF4-FFF2-40B4-BE49-F238E27FC236}">
                <a16:creationId xmlns:a16="http://schemas.microsoft.com/office/drawing/2014/main" id="{B78BD3C9-5058-4706-9F47-3B22210E6AEE}"/>
              </a:ext>
            </a:extLst>
          </p:cNvPr>
          <p:cNvPicPr>
            <a:picLocks noGrp="1" noChangeAspect="1"/>
          </p:cNvPicPr>
          <p:nvPr>
            <p:ph sz="half" idx="1"/>
          </p:nvPr>
        </p:nvPicPr>
        <p:blipFill>
          <a:blip r:embed="rId3"/>
          <a:stretch>
            <a:fillRect/>
          </a:stretch>
        </p:blipFill>
        <p:spPr>
          <a:xfrm>
            <a:off x="849312" y="2494662"/>
            <a:ext cx="3598863" cy="3598863"/>
          </a:xfrm>
        </p:spPr>
      </p:pic>
    </p:spTree>
    <p:extLst>
      <p:ext uri="{BB962C8B-B14F-4D97-AF65-F5344CB8AC3E}">
        <p14:creationId xmlns:p14="http://schemas.microsoft.com/office/powerpoint/2010/main" val="17115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7D8D-8890-4F10-AA95-573314FDAFFA}"/>
              </a:ext>
            </a:extLst>
          </p:cNvPr>
          <p:cNvSpPr>
            <a:spLocks noGrp="1"/>
          </p:cNvSpPr>
          <p:nvPr>
            <p:ph type="title"/>
          </p:nvPr>
        </p:nvSpPr>
        <p:spPr/>
        <p:txBody>
          <a:bodyPr>
            <a:normAutofit/>
          </a:bodyPr>
          <a:lstStyle/>
          <a:p>
            <a:r>
              <a:rPr lang="en-US" dirty="0"/>
              <a:t>Our goal is to be free of false guilt and respond appropriately to true guilt.</a:t>
            </a:r>
          </a:p>
        </p:txBody>
      </p:sp>
      <p:sp>
        <p:nvSpPr>
          <p:cNvPr id="3" name="Content Placeholder 2">
            <a:extLst>
              <a:ext uri="{FF2B5EF4-FFF2-40B4-BE49-F238E27FC236}">
                <a16:creationId xmlns:a16="http://schemas.microsoft.com/office/drawing/2014/main" id="{4BA825C4-1DB3-4B74-B300-317F93D4B73B}"/>
              </a:ext>
            </a:extLst>
          </p:cNvPr>
          <p:cNvSpPr>
            <a:spLocks noGrp="1"/>
          </p:cNvSpPr>
          <p:nvPr>
            <p:ph sz="half" idx="1"/>
          </p:nvPr>
        </p:nvSpPr>
        <p:spPr>
          <a:xfrm>
            <a:off x="680319" y="2336873"/>
            <a:ext cx="9613861" cy="3599316"/>
          </a:xfrm>
        </p:spPr>
        <p:txBody>
          <a:bodyPr>
            <a:normAutofit/>
          </a:bodyPr>
          <a:lstStyle/>
          <a:p>
            <a:r>
              <a:rPr lang="en-US" sz="3600" dirty="0"/>
              <a:t>Accept your strengths </a:t>
            </a:r>
            <a:r>
              <a:rPr lang="en-US" sz="3600" i="1" dirty="0"/>
              <a:t>and</a:t>
            </a:r>
            <a:r>
              <a:rPr lang="en-US" sz="3600" dirty="0"/>
              <a:t> weaknesses/limitations</a:t>
            </a:r>
          </a:p>
          <a:p>
            <a:r>
              <a:rPr lang="en-US" sz="3600" dirty="0"/>
              <a:t>Expect to do </a:t>
            </a:r>
            <a:r>
              <a:rPr lang="en-US" sz="3600" i="1" dirty="0"/>
              <a:t>your</a:t>
            </a:r>
            <a:r>
              <a:rPr lang="en-US" sz="3600" dirty="0"/>
              <a:t> best</a:t>
            </a:r>
          </a:p>
          <a:p>
            <a:r>
              <a:rPr lang="en-US" sz="3600" dirty="0"/>
              <a:t>Accept your own past mistakes</a:t>
            </a:r>
          </a:p>
          <a:p>
            <a:endParaRPr lang="en-US" dirty="0"/>
          </a:p>
        </p:txBody>
      </p:sp>
      <p:sp>
        <p:nvSpPr>
          <p:cNvPr id="4" name="Content Placeholder 3">
            <a:extLst>
              <a:ext uri="{FF2B5EF4-FFF2-40B4-BE49-F238E27FC236}">
                <a16:creationId xmlns:a16="http://schemas.microsoft.com/office/drawing/2014/main" id="{4FDCD655-DAF3-4260-A7DA-154895B1F826}"/>
              </a:ext>
            </a:extLst>
          </p:cNvPr>
          <p:cNvSpPr>
            <a:spLocks noGrp="1"/>
          </p:cNvSpPr>
          <p:nvPr>
            <p:ph sz="half" idx="2"/>
          </p:nvPr>
        </p:nvSpPr>
        <p:spPr>
          <a:xfrm>
            <a:off x="10020299" y="2336873"/>
            <a:ext cx="273881" cy="3599316"/>
          </a:xfrm>
        </p:spPr>
        <p:txBody>
          <a:bodyPr/>
          <a:lstStyle/>
          <a:p>
            <a:endParaRPr lang="en-US" dirty="0"/>
          </a:p>
        </p:txBody>
      </p:sp>
    </p:spTree>
    <p:extLst>
      <p:ext uri="{BB962C8B-B14F-4D97-AF65-F5344CB8AC3E}">
        <p14:creationId xmlns:p14="http://schemas.microsoft.com/office/powerpoint/2010/main" val="887716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7D8D-8890-4F10-AA95-573314FDAFFA}"/>
              </a:ext>
            </a:extLst>
          </p:cNvPr>
          <p:cNvSpPr>
            <a:spLocks noGrp="1"/>
          </p:cNvSpPr>
          <p:nvPr>
            <p:ph type="title"/>
          </p:nvPr>
        </p:nvSpPr>
        <p:spPr/>
        <p:txBody>
          <a:bodyPr>
            <a:normAutofit/>
          </a:bodyPr>
          <a:lstStyle/>
          <a:p>
            <a:r>
              <a:rPr lang="en-US" dirty="0"/>
              <a:t>Our goal is to be free of false guilt and respond appropriately to true guilt.</a:t>
            </a:r>
          </a:p>
        </p:txBody>
      </p:sp>
      <p:sp>
        <p:nvSpPr>
          <p:cNvPr id="3" name="Content Placeholder 2">
            <a:extLst>
              <a:ext uri="{FF2B5EF4-FFF2-40B4-BE49-F238E27FC236}">
                <a16:creationId xmlns:a16="http://schemas.microsoft.com/office/drawing/2014/main" id="{4BA825C4-1DB3-4B74-B300-317F93D4B73B}"/>
              </a:ext>
            </a:extLst>
          </p:cNvPr>
          <p:cNvSpPr>
            <a:spLocks noGrp="1"/>
          </p:cNvSpPr>
          <p:nvPr>
            <p:ph sz="half" idx="1"/>
          </p:nvPr>
        </p:nvSpPr>
        <p:spPr>
          <a:xfrm>
            <a:off x="680319" y="2336873"/>
            <a:ext cx="9613861" cy="3599316"/>
          </a:xfrm>
        </p:spPr>
        <p:txBody>
          <a:bodyPr>
            <a:normAutofit/>
          </a:bodyPr>
          <a:lstStyle/>
          <a:p>
            <a:r>
              <a:rPr lang="en-US" sz="3600" dirty="0"/>
              <a:t>Discard others’ expectations</a:t>
            </a:r>
          </a:p>
          <a:p>
            <a:r>
              <a:rPr lang="en-US" sz="3600" dirty="0"/>
              <a:t>Don’t compare yourself</a:t>
            </a:r>
          </a:p>
          <a:p>
            <a:r>
              <a:rPr lang="en-US" sz="3600" dirty="0"/>
              <a:t>Discern what you value and esteem</a:t>
            </a:r>
          </a:p>
          <a:p>
            <a:r>
              <a:rPr lang="en-US" sz="3600" dirty="0"/>
              <a:t>Seek to know God and embrace His grace </a:t>
            </a:r>
          </a:p>
          <a:p>
            <a:endParaRPr lang="en-US" sz="2800" dirty="0"/>
          </a:p>
        </p:txBody>
      </p:sp>
      <p:sp>
        <p:nvSpPr>
          <p:cNvPr id="4" name="Content Placeholder 3">
            <a:extLst>
              <a:ext uri="{FF2B5EF4-FFF2-40B4-BE49-F238E27FC236}">
                <a16:creationId xmlns:a16="http://schemas.microsoft.com/office/drawing/2014/main" id="{4FDCD655-DAF3-4260-A7DA-154895B1F82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76174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bondage to guilt and regret?</a:t>
            </a:r>
          </a:p>
        </p:txBody>
      </p:sp>
      <p:sp>
        <p:nvSpPr>
          <p:cNvPr id="4" name="Content Placeholder 3"/>
          <p:cNvSpPr>
            <a:spLocks noGrp="1"/>
          </p:cNvSpPr>
          <p:nvPr>
            <p:ph idx="1"/>
          </p:nvPr>
        </p:nvSpPr>
        <p:spPr>
          <a:xfrm>
            <a:off x="4861570" y="2769280"/>
            <a:ext cx="7225553" cy="3599316"/>
          </a:xfrm>
        </p:spPr>
        <p:txBody>
          <a:bodyPr/>
          <a:lstStyle/>
          <a:p>
            <a:r>
              <a:rPr lang="en-US" sz="3600" dirty="0"/>
              <a:t>“I am guilty” | </a:t>
            </a:r>
            <a:r>
              <a:rPr lang="en-US" sz="3600" dirty="0">
                <a:solidFill>
                  <a:srgbClr val="FFFF00"/>
                </a:solidFill>
              </a:rPr>
              <a:t>“YOU ARE FORGIVEN”</a:t>
            </a:r>
          </a:p>
          <a:p>
            <a:endParaRPr lang="en-US" sz="3600" dirty="0">
              <a:solidFill>
                <a:srgbClr val="FFFF00"/>
              </a:solidFill>
            </a:endParaRPr>
          </a:p>
          <a:p>
            <a:r>
              <a:rPr lang="en-US" sz="3600" dirty="0"/>
              <a:t>“I am dirty” | </a:t>
            </a:r>
            <a:r>
              <a:rPr lang="en-US" sz="3600" dirty="0">
                <a:solidFill>
                  <a:srgbClr val="FFFF00"/>
                </a:solidFill>
              </a:rPr>
              <a:t>“YOU ARE CLEANSED”</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5" y="2572057"/>
            <a:ext cx="4392706" cy="35361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3" y="2500340"/>
            <a:ext cx="4392706" cy="3536128"/>
          </a:xfrm>
          <a:prstGeom prst="rect">
            <a:avLst/>
          </a:prstGeom>
        </p:spPr>
      </p:pic>
    </p:spTree>
    <p:extLst>
      <p:ext uri="{BB962C8B-B14F-4D97-AF65-F5344CB8AC3E}">
        <p14:creationId xmlns:p14="http://schemas.microsoft.com/office/powerpoint/2010/main" val="150419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In bondage to guilt and regret?</a:t>
            </a:r>
          </a:p>
        </p:txBody>
      </p:sp>
      <p:sp>
        <p:nvSpPr>
          <p:cNvPr id="13" name="Content Placeholder 12"/>
          <p:cNvSpPr>
            <a:spLocks noGrp="1"/>
          </p:cNvSpPr>
          <p:nvPr>
            <p:ph idx="1"/>
          </p:nvPr>
        </p:nvSpPr>
        <p:spPr>
          <a:xfrm>
            <a:off x="125507" y="2336873"/>
            <a:ext cx="7315200" cy="3599316"/>
          </a:xfrm>
        </p:spPr>
        <p:txBody>
          <a:bodyPr>
            <a:normAutofit/>
          </a:bodyPr>
          <a:lstStyle/>
          <a:p>
            <a:r>
              <a:rPr lang="en-US" sz="3200" dirty="0"/>
              <a:t>“I am beating myself up” | </a:t>
            </a:r>
            <a:r>
              <a:rPr lang="en-US" sz="3200" dirty="0">
                <a:solidFill>
                  <a:srgbClr val="FFFF00"/>
                </a:solidFill>
              </a:rPr>
              <a:t>“MY SON TOOK YOUR PUNISHMENT” </a:t>
            </a:r>
            <a:endParaRPr lang="en-US" sz="3200" dirty="0"/>
          </a:p>
          <a:p>
            <a:endParaRPr lang="en-US" sz="3200" dirty="0"/>
          </a:p>
          <a:p>
            <a:r>
              <a:rPr lang="en-US" sz="3200" dirty="0"/>
              <a:t>“My sin was awful” </a:t>
            </a:r>
            <a:r>
              <a:rPr lang="en-US" sz="3200" dirty="0">
                <a:solidFill>
                  <a:srgbClr val="FFFF00"/>
                </a:solidFill>
              </a:rPr>
              <a:t>| “I KNOW HOW TO REDEEM.”</a:t>
            </a:r>
          </a:p>
        </p:txBody>
      </p:sp>
      <p:pic>
        <p:nvPicPr>
          <p:cNvPr id="15" name="Picture 14"/>
          <p:cNvPicPr>
            <a:picLocks noChangeAspect="1"/>
          </p:cNvPicPr>
          <p:nvPr/>
        </p:nvPicPr>
        <p:blipFill>
          <a:blip r:embed="rId3"/>
          <a:stretch>
            <a:fillRect/>
          </a:stretch>
        </p:blipFill>
        <p:spPr>
          <a:xfrm>
            <a:off x="7440706" y="2400203"/>
            <a:ext cx="4395597" cy="3535986"/>
          </a:xfrm>
          <a:prstGeom prst="rect">
            <a:avLst/>
          </a:prstGeom>
        </p:spPr>
      </p:pic>
    </p:spTree>
    <p:extLst>
      <p:ext uri="{BB962C8B-B14F-4D97-AF65-F5344CB8AC3E}">
        <p14:creationId xmlns:p14="http://schemas.microsoft.com/office/powerpoint/2010/main" val="768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098" name="Picture 2" descr="Image result for shame">
            <a:extLst>
              <a:ext uri="{FF2B5EF4-FFF2-40B4-BE49-F238E27FC236}">
                <a16:creationId xmlns:a16="http://schemas.microsoft.com/office/drawing/2014/main" id="{4A73DE27-BAFF-4384-AE08-ED8CEC52D6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5" r="3721" b="1"/>
          <a:stretch/>
        </p:blipFill>
        <p:spPr bwMode="auto">
          <a:xfrm>
            <a:off x="6096000" y="10"/>
            <a:ext cx="609282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7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Title 4"/>
          <p:cNvSpPr>
            <a:spLocks noGrp="1"/>
          </p:cNvSpPr>
          <p:nvPr>
            <p:ph type="title"/>
          </p:nvPr>
        </p:nvSpPr>
        <p:spPr>
          <a:xfrm>
            <a:off x="680321" y="753228"/>
            <a:ext cx="5041629" cy="1080938"/>
          </a:xfrm>
        </p:spPr>
        <p:txBody>
          <a:bodyPr>
            <a:normAutofit/>
          </a:bodyPr>
          <a:lstStyle/>
          <a:p>
            <a:r>
              <a:rPr lang="en-US" dirty="0"/>
              <a:t>Shame</a:t>
            </a:r>
          </a:p>
        </p:txBody>
      </p:sp>
      <p:sp>
        <p:nvSpPr>
          <p:cNvPr id="6" name="Content Placeholder 5"/>
          <p:cNvSpPr>
            <a:spLocks noGrp="1"/>
          </p:cNvSpPr>
          <p:nvPr>
            <p:ph idx="1"/>
          </p:nvPr>
        </p:nvSpPr>
        <p:spPr>
          <a:xfrm>
            <a:off x="680322" y="2336873"/>
            <a:ext cx="5041628" cy="3599316"/>
          </a:xfrm>
        </p:spPr>
        <p:txBody>
          <a:bodyPr>
            <a:normAutofit/>
          </a:bodyPr>
          <a:lstStyle/>
          <a:p>
            <a:pPr marL="0" indent="0">
              <a:buNone/>
            </a:pPr>
            <a:r>
              <a:rPr lang="en-US" sz="3600" dirty="0"/>
              <a:t>The heavy, dark feeling that says, “I AM something wrong.”</a:t>
            </a:r>
          </a:p>
          <a:p>
            <a:endParaRPr lang="en-US" sz="3600" dirty="0"/>
          </a:p>
        </p:txBody>
      </p:sp>
    </p:spTree>
    <p:extLst>
      <p:ext uri="{BB962C8B-B14F-4D97-AF65-F5344CB8AC3E}">
        <p14:creationId xmlns:p14="http://schemas.microsoft.com/office/powerpoint/2010/main" val="895000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Shame is a sense of:</a:t>
            </a:r>
          </a:p>
        </p:txBody>
      </p:sp>
      <p:sp>
        <p:nvSpPr>
          <p:cNvPr id="3" name="Content Placeholder 2"/>
          <p:cNvSpPr>
            <a:spLocks noGrp="1"/>
          </p:cNvSpPr>
          <p:nvPr>
            <p:ph idx="1"/>
          </p:nvPr>
        </p:nvSpPr>
        <p:spPr/>
        <p:txBody>
          <a:bodyPr/>
          <a:lstStyle/>
          <a:p>
            <a:r>
              <a:rPr lang="en-US" sz="3400" dirty="0"/>
              <a:t>Exposure (“I am naked”)</a:t>
            </a:r>
          </a:p>
          <a:p>
            <a:r>
              <a:rPr lang="en-US" sz="3400" dirty="0"/>
              <a:t>Rejection (“I am an outcast, not good enough”)</a:t>
            </a:r>
          </a:p>
          <a:p>
            <a:r>
              <a:rPr lang="en-US" sz="3400" dirty="0"/>
              <a:t>Abandonment (“I am alone and disconnected”)</a:t>
            </a:r>
          </a:p>
          <a:p>
            <a:r>
              <a:rPr lang="en-US" sz="3400" dirty="0"/>
              <a:t>Contaminated (“I am dirty and unclean”)</a:t>
            </a:r>
          </a:p>
          <a:p>
            <a:endParaRPr lang="en-US" dirty="0"/>
          </a:p>
        </p:txBody>
      </p:sp>
    </p:spTree>
    <p:extLst>
      <p:ext uri="{BB962C8B-B14F-4D97-AF65-F5344CB8AC3E}">
        <p14:creationId xmlns:p14="http://schemas.microsoft.com/office/powerpoint/2010/main" val="368217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6" name="Rectangle 75"/>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125" name="Picture 2" descr="broken heart pictures"/>
          <p:cNvPicPr>
            <a:picLocks noChangeAspect="1"/>
          </p:cNvPicPr>
          <p:nvPr/>
        </p:nvPicPr>
        <p:blipFill rotWithShape="1">
          <a:blip r:embed="rId4">
            <a:extLst>
              <a:ext uri="{28A0092B-C50C-407E-A947-70E740481C1C}">
                <a14:useLocalDpi xmlns:a14="http://schemas.microsoft.com/office/drawing/2010/main" val="0"/>
              </a:ext>
            </a:extLst>
          </a:blip>
          <a:srcRect l="6621" r="10759" b="-2"/>
          <a:stretch/>
        </p:blipFill>
        <p:spPr>
          <a:xfrm>
            <a:off x="4636008" y="10"/>
            <a:ext cx="7552815" cy="6856310"/>
          </a:xfrm>
          <a:prstGeom prst="rect">
            <a:avLst/>
          </a:prstGeom>
          <a:ln>
            <a:noFill/>
          </a:ln>
          <a:effectLst/>
        </p:spPr>
      </p:pic>
      <p:sp>
        <p:nvSpPr>
          <p:cNvPr id="79" name="Rectangle 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0"/>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3AB8F1FE-DCCB-4E93-A119-4690B4C38403}"/>
              </a:ext>
            </a:extLst>
          </p:cNvPr>
          <p:cNvSpPr>
            <a:spLocks noGrp="1"/>
          </p:cNvSpPr>
          <p:nvPr>
            <p:ph type="title"/>
          </p:nvPr>
        </p:nvSpPr>
        <p:spPr>
          <a:xfrm>
            <a:off x="680322" y="753228"/>
            <a:ext cx="3679028" cy="1080938"/>
          </a:xfrm>
        </p:spPr>
        <p:txBody>
          <a:bodyPr>
            <a:normAutofit/>
          </a:bodyPr>
          <a:lstStyle/>
          <a:p>
            <a:r>
              <a:rPr lang="en-US" sz="3200"/>
              <a:t>Arrows in the heart generate lies</a:t>
            </a:r>
          </a:p>
        </p:txBody>
      </p:sp>
      <p:sp>
        <p:nvSpPr>
          <p:cNvPr id="5127" name="Content Placeholder 5126"/>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155557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Guilt and Shame</a:t>
            </a:r>
          </a:p>
        </p:txBody>
      </p:sp>
      <p:sp>
        <p:nvSpPr>
          <p:cNvPr id="3" name="Content Placeholder 2"/>
          <p:cNvSpPr>
            <a:spLocks noGrp="1"/>
          </p:cNvSpPr>
          <p:nvPr>
            <p:ph idx="1"/>
          </p:nvPr>
        </p:nvSpPr>
        <p:spPr/>
        <p:txBody>
          <a:bodyPr>
            <a:normAutofit/>
          </a:bodyPr>
          <a:lstStyle/>
          <a:p>
            <a:r>
              <a:rPr lang="en-US" sz="3200" dirty="0"/>
              <a:t>We deal with </a:t>
            </a:r>
            <a:r>
              <a:rPr lang="en-US" sz="3200" i="1" dirty="0">
                <a:solidFill>
                  <a:srgbClr val="FFFF00"/>
                </a:solidFill>
              </a:rPr>
              <a:t>guilt</a:t>
            </a:r>
            <a:r>
              <a:rPr lang="en-US" sz="3200" dirty="0"/>
              <a:t> by confessing our sin. </a:t>
            </a:r>
          </a:p>
          <a:p>
            <a:r>
              <a:rPr lang="en-US" sz="3200" dirty="0"/>
              <a:t>We deal with </a:t>
            </a:r>
            <a:r>
              <a:rPr lang="en-US" sz="3200" i="1" dirty="0">
                <a:solidFill>
                  <a:srgbClr val="FFFF00"/>
                </a:solidFill>
              </a:rPr>
              <a:t>shame</a:t>
            </a:r>
            <a:r>
              <a:rPr lang="en-US" sz="3200" dirty="0"/>
              <a:t> by focusing on the grace of God’s acceptance.</a:t>
            </a:r>
          </a:p>
          <a:p>
            <a:endParaRPr lang="en-US" sz="3200" dirty="0"/>
          </a:p>
        </p:txBody>
      </p:sp>
    </p:spTree>
    <p:extLst>
      <p:ext uri="{BB962C8B-B14F-4D97-AF65-F5344CB8AC3E}">
        <p14:creationId xmlns:p14="http://schemas.microsoft.com/office/powerpoint/2010/main" val="100313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28" y="119503"/>
            <a:ext cx="9731860" cy="6632165"/>
          </a:xfrm>
          <a:prstGeom prst="rect">
            <a:avLst/>
          </a:prstGeom>
        </p:spPr>
      </p:pic>
    </p:spTree>
    <p:extLst>
      <p:ext uri="{BB962C8B-B14F-4D97-AF65-F5344CB8AC3E}">
        <p14:creationId xmlns:p14="http://schemas.microsoft.com/office/powerpoint/2010/main" val="426407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6" name="Rectangle 75"/>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A close up of a building&#10;&#10;Description generated with very high confidence"/>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149" name="Picture 2" descr="https://1.bp.blogspot.com/-Be5FRybYj9A/WCd8oxDn1qI/AAAAAAAAJQQ/c3VSS0x3a0odjiX3iFYW5YhKYr8n1xz_QCLcB/s320/crowned%2Bbride.jpg"/>
          <p:cNvPicPr>
            <a:picLocks noChangeAspect="1"/>
          </p:cNvPicPr>
          <p:nvPr/>
        </p:nvPicPr>
        <p:blipFill rotWithShape="1">
          <a:blip r:embed="rId4">
            <a:extLst>
              <a:ext uri="{28A0092B-C50C-407E-A947-70E740481C1C}">
                <a14:useLocalDpi xmlns:a14="http://schemas.microsoft.com/office/drawing/2010/main" val="0"/>
              </a:ext>
            </a:extLst>
          </a:blip>
          <a:srcRect t="4812" b="16698"/>
          <a:stretch/>
        </p:blipFill>
        <p:spPr>
          <a:xfrm>
            <a:off x="6096000" y="10"/>
            <a:ext cx="6092823" cy="6856310"/>
          </a:xfrm>
          <a:prstGeom prst="rect">
            <a:avLst/>
          </a:prstGeom>
          <a:ln>
            <a:noFill/>
          </a:ln>
          <a:effectLst/>
        </p:spPr>
      </p:pic>
      <p:sp>
        <p:nvSpPr>
          <p:cNvPr id="79" name="Rectangle 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0" descr="A close up of a logo&#10;&#10;Description generated with very high confidence"/>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69597609-2988-4689-9C39-42006D48ECE5}"/>
              </a:ext>
            </a:extLst>
          </p:cNvPr>
          <p:cNvSpPr>
            <a:spLocks noGrp="1"/>
          </p:cNvSpPr>
          <p:nvPr>
            <p:ph type="title"/>
          </p:nvPr>
        </p:nvSpPr>
        <p:spPr>
          <a:xfrm>
            <a:off x="680321" y="753228"/>
            <a:ext cx="5041629" cy="1080938"/>
          </a:xfrm>
        </p:spPr>
        <p:txBody>
          <a:bodyPr>
            <a:normAutofit/>
          </a:bodyPr>
          <a:lstStyle/>
          <a:p>
            <a:r>
              <a:rPr lang="en-US" sz="3300" dirty="0"/>
              <a:t>God heals our shame by replacing it with honor.</a:t>
            </a:r>
          </a:p>
        </p:txBody>
      </p:sp>
      <p:sp>
        <p:nvSpPr>
          <p:cNvPr id="6151" name="Content Placeholder 6150"/>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1003045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48752" y="2211294"/>
            <a:ext cx="7637929" cy="3598863"/>
          </a:xfrm>
        </p:spPr>
        <p:txBody>
          <a:bodyPr/>
          <a:lstStyle/>
          <a:p>
            <a:pPr marL="0" indent="0" algn="ctr">
              <a:buNone/>
            </a:pPr>
            <a:r>
              <a:rPr lang="en-US" sz="4000" dirty="0"/>
              <a:t>Jesus takes our guilt and shame into Himself,</a:t>
            </a:r>
          </a:p>
          <a:p>
            <a:pPr marL="0" indent="0" algn="ctr">
              <a:buNone/>
            </a:pPr>
            <a:r>
              <a:rPr lang="en-US" sz="4000" dirty="0"/>
              <a:t>and gives us His righteousness and holiness. </a:t>
            </a:r>
          </a:p>
          <a:p>
            <a:endParaRPr lang="en-US" dirty="0"/>
          </a:p>
        </p:txBody>
      </p:sp>
    </p:spTree>
    <p:extLst>
      <p:ext uri="{BB962C8B-B14F-4D97-AF65-F5344CB8AC3E}">
        <p14:creationId xmlns:p14="http://schemas.microsoft.com/office/powerpoint/2010/main" val="30000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191468"/>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4714194"/>
            <a:ext cx="8129353" cy="1311176"/>
          </a:xfrm>
        </p:spPr>
        <p:txBody>
          <a:bodyPr anchor="b">
            <a:normAutofit/>
          </a:bodyPr>
          <a:lstStyle/>
          <a:p>
            <a:pPr algn="r">
              <a:lnSpc>
                <a:spcPct val="80000"/>
              </a:lnSpc>
            </a:pPr>
            <a:r>
              <a:rPr lang="en-US" sz="4800" strike="sngStrike" dirty="0">
                <a:solidFill>
                  <a:srgbClr val="FFFFFF"/>
                </a:solidFill>
              </a:rPr>
              <a:t>Exposure (“I am naked”)</a:t>
            </a:r>
            <a:r>
              <a:rPr lang="en-US" sz="4800" dirty="0">
                <a:solidFill>
                  <a:srgbClr val="FFFFFF"/>
                </a:solidFill>
              </a:rPr>
              <a:t> Clothed </a:t>
            </a:r>
          </a:p>
        </p:txBody>
      </p:sp>
      <p:sp>
        <p:nvSpPr>
          <p:cNvPr id="3" name="Content Placeholder 2"/>
          <p:cNvSpPr>
            <a:spLocks noGrp="1"/>
          </p:cNvSpPr>
          <p:nvPr>
            <p:ph idx="1"/>
          </p:nvPr>
        </p:nvSpPr>
        <p:spPr>
          <a:xfrm>
            <a:off x="643467" y="342901"/>
            <a:ext cx="8324618" cy="4371294"/>
          </a:xfrm>
        </p:spPr>
        <p:txBody>
          <a:bodyPr anchor="b">
            <a:normAutofit/>
          </a:bodyPr>
          <a:lstStyle/>
          <a:p>
            <a:r>
              <a:rPr lang="en-US" sz="2800" dirty="0"/>
              <a:t>Covered with royal priestly garments </a:t>
            </a:r>
          </a:p>
          <a:p>
            <a:r>
              <a:rPr lang="en-US" sz="2800" dirty="0"/>
              <a:t>The priests’ garments: glory, beauty and splendor</a:t>
            </a:r>
          </a:p>
          <a:p>
            <a:r>
              <a:rPr lang="en-US" sz="2800" dirty="0"/>
              <a:t>We have been given a royal wardrobe because our Father is the King!</a:t>
            </a:r>
          </a:p>
          <a:p>
            <a:r>
              <a:rPr lang="en-US" sz="2800" dirty="0"/>
              <a:t>“I HAVE COVERED YOU WITH MY ROYAL PRIESTLY GARMENTS OF GLORY, BEAUTY AND SPLENDOR.”</a:t>
            </a:r>
            <a:endParaRPr lang="en-US" sz="3200" dirty="0"/>
          </a:p>
          <a:p>
            <a:endParaRPr lang="en-US" sz="2800" dirty="0"/>
          </a:p>
        </p:txBody>
      </p:sp>
    </p:spTree>
    <p:extLst>
      <p:ext uri="{BB962C8B-B14F-4D97-AF65-F5344CB8AC3E}">
        <p14:creationId xmlns:p14="http://schemas.microsoft.com/office/powerpoint/2010/main" val="3653858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strike="sngStrike" dirty="0">
                <a:effectLst>
                  <a:outerShdw blurRad="38100" dist="38100" dir="2700000" algn="tl">
                    <a:srgbClr val="000000">
                      <a:alpha val="43137"/>
                    </a:srgbClr>
                  </a:outerShdw>
                </a:effectLst>
              </a:rPr>
              <a:t>Rejection (“I am an outcast, not good enough”)</a:t>
            </a:r>
            <a:r>
              <a:rPr lang="en-US" sz="4800" dirty="0"/>
              <a:t> Acceptance</a:t>
            </a:r>
          </a:p>
        </p:txBody>
      </p:sp>
      <p:sp>
        <p:nvSpPr>
          <p:cNvPr id="3" name="Content Placeholder 2"/>
          <p:cNvSpPr>
            <a:spLocks noGrp="1"/>
          </p:cNvSpPr>
          <p:nvPr>
            <p:ph idx="1"/>
          </p:nvPr>
        </p:nvSpPr>
        <p:spPr>
          <a:xfrm>
            <a:off x="250015" y="2354802"/>
            <a:ext cx="7477561" cy="3599316"/>
          </a:xfrm>
        </p:spPr>
        <p:txBody>
          <a:bodyPr>
            <a:noAutofit/>
          </a:bodyPr>
          <a:lstStyle/>
          <a:p>
            <a:r>
              <a:rPr lang="en-US" sz="3200" dirty="0"/>
              <a:t>Accepted in the Beloved, as children of the King (Ephesians 1:6, KJV)</a:t>
            </a:r>
          </a:p>
          <a:p>
            <a:r>
              <a:rPr lang="en-US" sz="3200" dirty="0"/>
              <a:t>Father has accepted us (Romans 14 :3)</a:t>
            </a:r>
          </a:p>
          <a:p>
            <a:r>
              <a:rPr lang="en-US" sz="3200" dirty="0"/>
              <a:t>Son has accepted us (Romans 15:7)</a:t>
            </a:r>
          </a:p>
          <a:p>
            <a:endParaRPr lang="en-US" sz="3200" dirty="0"/>
          </a:p>
          <a:p>
            <a:r>
              <a:rPr lang="en-US" sz="3200" dirty="0"/>
              <a:t>“I HAVE DECLARED YOU ACCEPTABLE AND ACCEPTED IN THE BELOVED.”</a:t>
            </a:r>
          </a:p>
          <a:p>
            <a:endParaRPr lang="en-US" sz="3200" dirty="0"/>
          </a:p>
          <a:p>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812" y="2126187"/>
            <a:ext cx="3550024" cy="4551313"/>
          </a:xfrm>
          <a:prstGeom prst="rect">
            <a:avLst/>
          </a:prstGeom>
        </p:spPr>
      </p:pic>
    </p:spTree>
    <p:extLst>
      <p:ext uri="{BB962C8B-B14F-4D97-AF65-F5344CB8AC3E}">
        <p14:creationId xmlns:p14="http://schemas.microsoft.com/office/powerpoint/2010/main" val="336275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34178"/>
            <a:ext cx="9613861" cy="1080938"/>
          </a:xfrm>
        </p:spPr>
        <p:txBody>
          <a:bodyPr>
            <a:normAutofit/>
          </a:bodyPr>
          <a:lstStyle/>
          <a:p>
            <a:r>
              <a:rPr lang="en-US" strike="sngStrike" dirty="0"/>
              <a:t>Contaminated (“I am dirty and unclean”)</a:t>
            </a:r>
            <a:r>
              <a:rPr lang="en-US" dirty="0"/>
              <a:t> Cleansed and Purified</a:t>
            </a:r>
          </a:p>
        </p:txBody>
      </p:sp>
      <p:sp>
        <p:nvSpPr>
          <p:cNvPr id="3" name="Content Placeholder 2"/>
          <p:cNvSpPr>
            <a:spLocks noGrp="1"/>
          </p:cNvSpPr>
          <p:nvPr>
            <p:ph idx="1"/>
          </p:nvPr>
        </p:nvSpPr>
        <p:spPr>
          <a:xfrm>
            <a:off x="680321" y="2354802"/>
            <a:ext cx="9613861" cy="3599316"/>
          </a:xfrm>
        </p:spPr>
        <p:txBody>
          <a:bodyPr>
            <a:noAutofit/>
          </a:bodyPr>
          <a:lstStyle/>
          <a:p>
            <a:r>
              <a:rPr lang="en-US" sz="3200" dirty="0"/>
              <a:t>Cleansed and purified</a:t>
            </a:r>
          </a:p>
          <a:p>
            <a:r>
              <a:rPr lang="en-US" sz="3200" dirty="0"/>
              <a:t>“[S]o that He might sanctify her, having </a:t>
            </a:r>
            <a:r>
              <a:rPr lang="en-US" sz="3200" b="1" dirty="0"/>
              <a:t>cleansed</a:t>
            </a:r>
            <a:r>
              <a:rPr lang="en-US" sz="3200" dirty="0"/>
              <a:t> her by the washing of water with the word…” (Ephesians 5:26)</a:t>
            </a:r>
          </a:p>
          <a:p>
            <a:r>
              <a:rPr lang="en-US" sz="3200" dirty="0"/>
              <a:t>“[W]ho gave Himself for us . . . to </a:t>
            </a:r>
            <a:r>
              <a:rPr lang="en-US" sz="3200" b="1" dirty="0"/>
              <a:t>purify</a:t>
            </a:r>
            <a:r>
              <a:rPr lang="en-US" sz="3200" dirty="0"/>
              <a:t> for Himself a people for His own possession” (Titus 2:14)</a:t>
            </a:r>
          </a:p>
          <a:p>
            <a:r>
              <a:rPr lang="en-US" sz="3200" dirty="0"/>
              <a:t>“I HAVE CLEANSED AND PURIFIED YOU.”</a:t>
            </a:r>
            <a:endParaRPr lang="en-US" sz="4000" dirty="0"/>
          </a:p>
        </p:txBody>
      </p:sp>
    </p:spTree>
    <p:extLst>
      <p:ext uri="{BB962C8B-B14F-4D97-AF65-F5344CB8AC3E}">
        <p14:creationId xmlns:p14="http://schemas.microsoft.com/office/powerpoint/2010/main" val="97491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trike="sngStrike" dirty="0"/>
              <a:t>Abandonment (“I am alone and disconnected”)</a:t>
            </a:r>
            <a:br>
              <a:rPr lang="en-US" b="1" dirty="0"/>
            </a:br>
            <a:r>
              <a:rPr lang="en-US" b="1" dirty="0"/>
              <a:t>Connected and loved</a:t>
            </a:r>
            <a:endParaRPr lang="en-US" dirty="0"/>
          </a:p>
        </p:txBody>
      </p:sp>
      <p:sp>
        <p:nvSpPr>
          <p:cNvPr id="3" name="Content Placeholder 2"/>
          <p:cNvSpPr>
            <a:spLocks noGrp="1"/>
          </p:cNvSpPr>
          <p:nvPr>
            <p:ph idx="1"/>
          </p:nvPr>
        </p:nvSpPr>
        <p:spPr>
          <a:xfrm>
            <a:off x="680321" y="2335752"/>
            <a:ext cx="10730629" cy="4141248"/>
          </a:xfrm>
        </p:spPr>
        <p:txBody>
          <a:bodyPr>
            <a:noAutofit/>
          </a:bodyPr>
          <a:lstStyle/>
          <a:p>
            <a:r>
              <a:rPr lang="en-US" sz="2800" dirty="0"/>
              <a:t>Connected to the Father face to face </a:t>
            </a:r>
          </a:p>
          <a:p>
            <a:r>
              <a:rPr lang="en-US" sz="2800" dirty="0"/>
              <a:t>The LORD bless you, and keep you; the LORD make His face shine on you, and be gracious to you; the LORD lift up His countenance on you, And give you peace. (Numbers 6:24-26)</a:t>
            </a:r>
          </a:p>
          <a:p>
            <a:r>
              <a:rPr lang="en-US" sz="2800" dirty="0"/>
              <a:t>He predestined us to adoption as sons through Jesus Christ to Himself, according to the kind intention of His will (Ephesians 1:5)</a:t>
            </a:r>
          </a:p>
          <a:p>
            <a:r>
              <a:rPr lang="en-US" sz="2800" dirty="0"/>
              <a:t>“I HAVE ADOPTED YOU INTO MY ROYAL FAMILY AND MADE YOU MY PRINCESS”</a:t>
            </a:r>
          </a:p>
        </p:txBody>
      </p:sp>
    </p:spTree>
    <p:extLst>
      <p:ext uri="{BB962C8B-B14F-4D97-AF65-F5344CB8AC3E}">
        <p14:creationId xmlns:p14="http://schemas.microsoft.com/office/powerpoint/2010/main" val="65888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47" y="295835"/>
            <a:ext cx="8044329" cy="6033247"/>
          </a:xfrm>
          <a:prstGeom prst="rect">
            <a:avLst/>
          </a:prstGeom>
        </p:spPr>
      </p:pic>
    </p:spTree>
    <p:extLst>
      <p:ext uri="{BB962C8B-B14F-4D97-AF65-F5344CB8AC3E}">
        <p14:creationId xmlns:p14="http://schemas.microsoft.com/office/powerpoint/2010/main" val="383795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0" y="233362"/>
            <a:ext cx="4762500" cy="6391275"/>
          </a:xfrm>
          <a:prstGeom prst="rect">
            <a:avLst/>
          </a:prstGeom>
        </p:spPr>
      </p:pic>
    </p:spTree>
    <p:extLst>
      <p:ext uri="{BB962C8B-B14F-4D97-AF65-F5344CB8AC3E}">
        <p14:creationId xmlns:p14="http://schemas.microsoft.com/office/powerpoint/2010/main" val="13665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78" y="592428"/>
            <a:ext cx="8504242" cy="5576552"/>
          </a:xfrm>
          <a:prstGeom prst="rect">
            <a:avLst/>
          </a:prstGeom>
        </p:spPr>
      </p:pic>
    </p:spTree>
    <p:extLst>
      <p:ext uri="{BB962C8B-B14F-4D97-AF65-F5344CB8AC3E}">
        <p14:creationId xmlns:p14="http://schemas.microsoft.com/office/powerpoint/2010/main" val="385207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169" y="643177"/>
            <a:ext cx="6663078" cy="5371257"/>
          </a:xfrm>
          <a:prstGeom prst="rect">
            <a:avLst/>
          </a:prstGeom>
        </p:spPr>
      </p:pic>
    </p:spTree>
    <p:extLst>
      <p:ext uri="{BB962C8B-B14F-4D97-AF65-F5344CB8AC3E}">
        <p14:creationId xmlns:p14="http://schemas.microsoft.com/office/powerpoint/2010/main" val="5895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340" y="80479"/>
            <a:ext cx="9939127" cy="6706360"/>
          </a:xfrm>
          <a:prstGeom prst="rect">
            <a:avLst/>
          </a:prstGeom>
        </p:spPr>
      </p:pic>
    </p:spTree>
    <p:extLst>
      <p:ext uri="{BB962C8B-B14F-4D97-AF65-F5344CB8AC3E}">
        <p14:creationId xmlns:p14="http://schemas.microsoft.com/office/powerpoint/2010/main" val="91519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959" y="592428"/>
            <a:ext cx="7781152" cy="5718220"/>
          </a:xfrm>
          <a:prstGeom prst="rect">
            <a:avLst/>
          </a:prstGeom>
        </p:spPr>
      </p:pic>
    </p:spTree>
    <p:extLst>
      <p:ext uri="{BB962C8B-B14F-4D97-AF65-F5344CB8AC3E}">
        <p14:creationId xmlns:p14="http://schemas.microsoft.com/office/powerpoint/2010/main" val="26076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07" y="1841679"/>
            <a:ext cx="9315313" cy="2833352"/>
          </a:xfrm>
          <a:prstGeom prst="rect">
            <a:avLst/>
          </a:prstGeom>
        </p:spPr>
      </p:pic>
    </p:spTree>
    <p:extLst>
      <p:ext uri="{BB962C8B-B14F-4D97-AF65-F5344CB8AC3E}">
        <p14:creationId xmlns:p14="http://schemas.microsoft.com/office/powerpoint/2010/main" val="73597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TC104033917[[fn=Berlin]]</Template>
  <TotalTime>2913</TotalTime>
  <Words>3915</Words>
  <Application>Microsoft Office PowerPoint</Application>
  <PresentationFormat>Widescreen</PresentationFormat>
  <Paragraphs>381</Paragraphs>
  <Slides>47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Trebuchet MS</vt:lpstr>
      <vt:lpstr>Berlin</vt:lpstr>
      <vt:lpstr>Freedom from Our Past</vt:lpstr>
      <vt:lpstr>Tootle the Train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Desire for Our Lives</vt:lpstr>
      <vt:lpstr>God’s Desire for Our Lives</vt:lpstr>
      <vt:lpstr>Freedom isn’t found in doing what we want to do. It’s the power to do what is right. </vt:lpstr>
      <vt:lpstr>PowerPoint Presentation</vt:lpstr>
      <vt:lpstr>PowerPoint Presentation</vt:lpstr>
      <vt:lpstr>Guilt</vt:lpstr>
      <vt:lpstr>Guilt is what we feel when we think we have broken a rule or fallen short of a standard. </vt:lpstr>
      <vt:lpstr>Guilt can be both a fact and a feeling</vt:lpstr>
      <vt:lpstr>True guilt</vt:lpstr>
      <vt:lpstr>False guilt</vt:lpstr>
      <vt:lpstr>What’s in your bucket?</vt:lpstr>
      <vt:lpstr>Our goal is to be free of false guilt and respond appropriately to true guilt.</vt:lpstr>
      <vt:lpstr>Our goal is to be free of false guilt and respond appropriately to true guilt.</vt:lpstr>
      <vt:lpstr>In bondage to guilt and regret?</vt:lpstr>
      <vt:lpstr>In bondage to guilt and regret?</vt:lpstr>
      <vt:lpstr>Shame</vt:lpstr>
      <vt:lpstr>Shame is a sense of:</vt:lpstr>
      <vt:lpstr>Arrows in the heart generate lies</vt:lpstr>
      <vt:lpstr>Guilt and Shame</vt:lpstr>
      <vt:lpstr>God heals our shame by replacing it with honor.</vt:lpstr>
      <vt:lpstr>PowerPoint Presentation</vt:lpstr>
      <vt:lpstr>Exposure (“I am naked”) Clothed </vt:lpstr>
      <vt:lpstr>Rejection (“I am an outcast, not good enough”) Acceptance</vt:lpstr>
      <vt:lpstr>Contaminated (“I am dirty and unclean”) Cleansed and Purified</vt:lpstr>
      <vt:lpstr>Abandonment (“I am alone and disconnected”) Connected and loved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from Our Past</dc:title>
  <dc:creator>Sue Bohlin</dc:creator>
  <cp:lastModifiedBy>Sue</cp:lastModifiedBy>
  <cp:revision>54</cp:revision>
  <cp:lastPrinted>2014-11-07T12:55:20Z</cp:lastPrinted>
  <dcterms:created xsi:type="dcterms:W3CDTF">2014-11-01T02:45:35Z</dcterms:created>
  <dcterms:modified xsi:type="dcterms:W3CDTF">2017-07-05T12:05:04Z</dcterms:modified>
</cp:coreProperties>
</file>